
<file path=[Content_Types].xml><?xml version="1.0" encoding="utf-8"?>
<Types xmlns="http://schemas.openxmlformats.org/package/2006/content-types">
  <Default Extension="mp3" ContentType="audio/unknown"/>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317" r:id="rId2"/>
    <p:sldId id="264" r:id="rId3"/>
    <p:sldId id="324" r:id="rId4"/>
    <p:sldId id="309" r:id="rId5"/>
    <p:sldId id="322" r:id="rId6"/>
    <p:sldId id="323" r:id="rId7"/>
    <p:sldId id="325" r:id="rId8"/>
    <p:sldId id="265" r:id="rId9"/>
    <p:sldId id="310" r:id="rId10"/>
    <p:sldId id="288" r:id="rId11"/>
    <p:sldId id="335" r:id="rId12"/>
    <p:sldId id="333" r:id="rId13"/>
    <p:sldId id="330" r:id="rId14"/>
    <p:sldId id="336" r:id="rId15"/>
    <p:sldId id="311" r:id="rId16"/>
    <p:sldId id="331" r:id="rId17"/>
    <p:sldId id="332" r:id="rId18"/>
    <p:sldId id="334" r:id="rId19"/>
    <p:sldId id="312" r:id="rId20"/>
    <p:sldId id="340" r:id="rId21"/>
    <p:sldId id="338" r:id="rId22"/>
    <p:sldId id="341" r:id="rId23"/>
    <p:sldId id="313" r:id="rId24"/>
    <p:sldId id="337" r:id="rId25"/>
    <p:sldId id="318" r:id="rId26"/>
  </p:sldIdLst>
  <p:sldSz cx="9144000" cy="5143500" type="screen16x9"/>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3016"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85D1"/>
    <a:srgbClr val="E5AD49"/>
    <a:srgbClr val="404040"/>
    <a:srgbClr val="005DA2"/>
    <a:srgbClr val="584B3F"/>
    <a:srgbClr val="76675D"/>
    <a:srgbClr val="9C7F7B"/>
    <a:srgbClr val="DCDAE3"/>
    <a:srgbClr val="AB8C62"/>
    <a:srgbClr val="3434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16" autoAdjust="0"/>
    <p:restoredTop sz="80418" autoAdjust="0"/>
  </p:normalViewPr>
  <p:slideViewPr>
    <p:cSldViewPr>
      <p:cViewPr varScale="1">
        <p:scale>
          <a:sx n="71" d="100"/>
          <a:sy n="71" d="100"/>
        </p:scale>
        <p:origin x="-1260" y="-60"/>
      </p:cViewPr>
      <p:guideLst>
        <p:guide orient="horz" pos="1620"/>
        <p:guide pos="3016"/>
      </p:guideLst>
    </p:cSldViewPr>
  </p:slideViewPr>
  <p:outlineViewPr>
    <p:cViewPr>
      <p:scale>
        <a:sx n="33" d="100"/>
        <a:sy n="33" d="100"/>
      </p:scale>
      <p:origin x="0" y="764"/>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1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2019-9-16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2213844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2019-9-16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12993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4026197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用户连接数据库，意味着用户和数据库间成功建立会话。用户通过会话执行</a:t>
            </a:r>
            <a:r>
              <a:rPr lang="en-US" altLang="zh-CN" dirty="0" smtClean="0"/>
              <a:t>SQL</a:t>
            </a:r>
            <a:r>
              <a:rPr lang="zh-CN" altLang="en-US" dirty="0" smtClean="0"/>
              <a:t>语句，数据库系统对其进行一系列复杂的检查、分析和处理。</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2169423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extLst>
      <p:ext uri="{BB962C8B-B14F-4D97-AF65-F5344CB8AC3E}">
        <p14:creationId xmlns:p14="http://schemas.microsoft.com/office/powerpoint/2010/main" val="86281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extLst>
      <p:ext uri="{BB962C8B-B14F-4D97-AF65-F5344CB8AC3E}">
        <p14:creationId xmlns:p14="http://schemas.microsoft.com/office/powerpoint/2010/main" val="86281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lumMod val="75000"/>
                    <a:lumOff val="25000"/>
                  </a:schemeClr>
                </a:solidFill>
                <a:latin typeface="微软雅黑" pitchFamily="34" charset="-122"/>
                <a:ea typeface="微软雅黑" pitchFamily="34" charset="-122"/>
              </a:rPr>
              <a:t>oracle</a:t>
            </a:r>
            <a:r>
              <a:rPr lang="zh-CN" altLang="en-US" dirty="0" smtClean="0">
                <a:solidFill>
                  <a:schemeClr val="tx1">
                    <a:lumMod val="75000"/>
                    <a:lumOff val="25000"/>
                  </a:schemeClr>
                </a:solidFill>
                <a:latin typeface="微软雅黑" pitchFamily="34" charset="-122"/>
                <a:ea typeface="微软雅黑" pitchFamily="34" charset="-122"/>
              </a:rPr>
              <a:t>优化器结合各种统计数据信息，通过</a:t>
            </a:r>
            <a:r>
              <a:rPr lang="en-US" altLang="zh-CN" dirty="0" smtClean="0">
                <a:solidFill>
                  <a:schemeClr val="tx1">
                    <a:lumMod val="75000"/>
                    <a:lumOff val="25000"/>
                  </a:schemeClr>
                </a:solidFill>
                <a:latin typeface="微软雅黑" pitchFamily="34" charset="-122"/>
                <a:ea typeface="微软雅黑" pitchFamily="34" charset="-122"/>
              </a:rPr>
              <a:t>CBO</a:t>
            </a:r>
            <a:r>
              <a:rPr lang="zh-CN" altLang="en-US" dirty="0" smtClean="0">
                <a:solidFill>
                  <a:schemeClr val="tx1">
                    <a:lumMod val="75000"/>
                    <a:lumOff val="25000"/>
                  </a:schemeClr>
                </a:solidFill>
                <a:latin typeface="微软雅黑" pitchFamily="34" charset="-122"/>
                <a:ea typeface="微软雅黑" pitchFamily="34" charset="-122"/>
              </a:rPr>
              <a:t>内部算法，结算所有或部分候选执行计划的成本（</a:t>
            </a:r>
            <a:r>
              <a:rPr lang="en-US" altLang="zh-CN" dirty="0" smtClean="0">
                <a:solidFill>
                  <a:schemeClr val="tx1">
                    <a:lumMod val="75000"/>
                    <a:lumOff val="25000"/>
                  </a:schemeClr>
                </a:solidFill>
                <a:latin typeface="微软雅黑" pitchFamily="34" charset="-122"/>
                <a:ea typeface="微软雅黑" pitchFamily="34" charset="-122"/>
              </a:rPr>
              <a:t>Cost</a:t>
            </a:r>
            <a:r>
              <a:rPr lang="zh-CN" altLang="en-US" dirty="0" smtClean="0">
                <a:solidFill>
                  <a:schemeClr val="tx1">
                    <a:lumMod val="75000"/>
                    <a:lumOff val="25000"/>
                  </a:schemeClr>
                </a:solidFill>
                <a:latin typeface="微软雅黑" pitchFamily="34" charset="-122"/>
                <a:ea typeface="微软雅黑" pitchFamily="34" charset="-122"/>
              </a:rPr>
              <a:t>）；然后从中选出成本最低的执行计划，作为最终采用的执行计划；最后，</a:t>
            </a:r>
            <a:r>
              <a:rPr lang="en-US" altLang="zh-CN" dirty="0" smtClean="0">
                <a:solidFill>
                  <a:schemeClr val="tx1">
                    <a:lumMod val="75000"/>
                    <a:lumOff val="25000"/>
                  </a:schemeClr>
                </a:solidFill>
                <a:latin typeface="微软雅黑" pitchFamily="34" charset="-122"/>
                <a:ea typeface="微软雅黑" pitchFamily="34" charset="-122"/>
              </a:rPr>
              <a:t>oracle</a:t>
            </a:r>
            <a:r>
              <a:rPr lang="zh-CN" altLang="en-US" dirty="0" smtClean="0">
                <a:solidFill>
                  <a:schemeClr val="tx1">
                    <a:lumMod val="75000"/>
                    <a:lumOff val="25000"/>
                  </a:schemeClr>
                </a:solidFill>
                <a:latin typeface="微软雅黑" pitchFamily="34" charset="-122"/>
                <a:ea typeface="微软雅黑" pitchFamily="34" charset="-122"/>
              </a:rPr>
              <a:t>数据库执行就是通过成本来衡量系统资源消耗的。</a:t>
            </a:r>
            <a:endParaRPr lang="en-US" altLang="zh-CN" dirty="0" smtClean="0">
              <a:solidFill>
                <a:schemeClr val="tx1">
                  <a:lumMod val="75000"/>
                  <a:lumOff val="25000"/>
                </a:schemeClr>
              </a:solidFill>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218339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86281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3724700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a:t>
            </a:r>
            <a:r>
              <a:rPr lang="zh-CN" altLang="en-US" sz="1200" b="1" i="0" kern="1200" dirty="0" smtClean="0">
                <a:solidFill>
                  <a:schemeClr val="tx1"/>
                </a:solidFill>
                <a:effectLst/>
                <a:latin typeface="+mn-lt"/>
                <a:ea typeface="+mn-ea"/>
                <a:cs typeface="+mn-cs"/>
              </a:rPr>
              <a:t>关于</a:t>
            </a:r>
            <a:r>
              <a:rPr lang="en-US" altLang="zh-CN" sz="1200" b="1" i="0" kern="1200" dirty="0" smtClean="0">
                <a:solidFill>
                  <a:schemeClr val="tx1"/>
                </a:solidFill>
                <a:effectLst/>
                <a:latin typeface="+mn-lt"/>
                <a:ea typeface="+mn-ea"/>
                <a:cs typeface="+mn-cs"/>
              </a:rPr>
              <a:t>hint】</a:t>
            </a:r>
            <a:r>
              <a:rPr lang="zh-CN" altLang="en-US" sz="1200" b="1" i="0" kern="1200" dirty="0" smtClean="0">
                <a:solidFill>
                  <a:schemeClr val="tx1"/>
                </a:solidFill>
                <a:effectLst/>
                <a:latin typeface="+mn-lt"/>
                <a:ea typeface="+mn-ea"/>
                <a:cs typeface="+mn-cs"/>
              </a:rPr>
              <a:t>基于代价的优化器在绝大多数情况下会选择正确的优化器。但有时选择了很差的执行计划，使某个语句的执行变得奇慢无比。此时就需要</a:t>
            </a:r>
            <a:r>
              <a:rPr lang="en-US" altLang="zh-CN" sz="1200" b="1" i="0" kern="1200" dirty="0" smtClean="0">
                <a:solidFill>
                  <a:schemeClr val="tx1"/>
                </a:solidFill>
                <a:effectLst/>
                <a:latin typeface="+mn-lt"/>
                <a:ea typeface="+mn-ea"/>
                <a:cs typeface="+mn-cs"/>
              </a:rPr>
              <a:t>DBA</a:t>
            </a:r>
            <a:r>
              <a:rPr lang="zh-CN" altLang="en-US" sz="1200" b="1" i="0" kern="1200" dirty="0" smtClean="0">
                <a:solidFill>
                  <a:schemeClr val="tx1"/>
                </a:solidFill>
                <a:effectLst/>
                <a:latin typeface="+mn-lt"/>
                <a:ea typeface="+mn-ea"/>
                <a:cs typeface="+mn-cs"/>
              </a:rPr>
              <a:t>进行人为的干预，告诉优化器使用指定的存取路径或连接类型生成执行计划，从而使语句高效地运行。</a:t>
            </a:r>
            <a:r>
              <a:rPr lang="en-US" altLang="zh-CN" sz="1200" b="1" i="0" kern="1200" dirty="0" smtClean="0">
                <a:solidFill>
                  <a:schemeClr val="tx1"/>
                </a:solidFill>
                <a:effectLst/>
                <a:latin typeface="+mn-lt"/>
                <a:ea typeface="+mn-ea"/>
                <a:cs typeface="+mn-cs"/>
              </a:rPr>
              <a:t>Hint</a:t>
            </a:r>
            <a:r>
              <a:rPr lang="zh-CN" altLang="en-US" sz="1200" b="1" i="0" kern="1200" dirty="0" smtClean="0">
                <a:solidFill>
                  <a:schemeClr val="tx1"/>
                </a:solidFill>
                <a:effectLst/>
                <a:latin typeface="+mn-lt"/>
                <a:ea typeface="+mn-ea"/>
                <a:cs typeface="+mn-cs"/>
              </a:rPr>
              <a:t>就是</a:t>
            </a:r>
            <a:r>
              <a:rPr lang="en-US" altLang="zh-CN" sz="1200" b="1" i="0" kern="1200" dirty="0" smtClean="0">
                <a:solidFill>
                  <a:schemeClr val="tx1"/>
                </a:solidFill>
                <a:effectLst/>
                <a:latin typeface="+mn-lt"/>
                <a:ea typeface="+mn-ea"/>
                <a:cs typeface="+mn-cs"/>
              </a:rPr>
              <a:t>Oracle</a:t>
            </a:r>
            <a:r>
              <a:rPr lang="zh-CN" altLang="en-US" sz="1200" b="1" i="0" kern="1200" dirty="0" smtClean="0">
                <a:solidFill>
                  <a:schemeClr val="tx1"/>
                </a:solidFill>
                <a:effectLst/>
                <a:latin typeface="+mn-lt"/>
                <a:ea typeface="+mn-ea"/>
                <a:cs typeface="+mn-cs"/>
              </a:rPr>
              <a:t>提供的一种机制，用来告诉优化器按照告诉它的方式生成执行计划。</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1333984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86281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0"/>
              </a:spcBef>
            </a:pPr>
            <a:r>
              <a:rPr lang="en-US" altLang="zh-CN" sz="1200" dirty="0" smtClean="0">
                <a:solidFill>
                  <a:schemeClr val="tx1"/>
                </a:solidFill>
                <a:latin typeface="微软雅黑" pitchFamily="34" charset="-122"/>
                <a:ea typeface="微软雅黑" pitchFamily="34" charset="-122"/>
              </a:rPr>
              <a:t>a</a:t>
            </a:r>
            <a:r>
              <a:rPr lang="zh-CN" altLang="en-US" sz="1200" dirty="0" smtClean="0">
                <a:solidFill>
                  <a:schemeClr val="tx1"/>
                </a:solidFill>
                <a:latin typeface="微软雅黑" pitchFamily="34" charset="-122"/>
                <a:ea typeface="微软雅黑" pitchFamily="34" charset="-122"/>
              </a:rPr>
              <a:t>、只有走索引才是最优的</a:t>
            </a:r>
          </a:p>
          <a:p>
            <a:pPr>
              <a:spcBef>
                <a:spcPts val="0"/>
              </a:spcBef>
            </a:pPr>
            <a:r>
              <a:rPr lang="en-US" altLang="zh-CN" sz="1200" dirty="0" smtClean="0">
                <a:solidFill>
                  <a:schemeClr val="tx1"/>
                </a:solidFill>
                <a:latin typeface="微软雅黑" pitchFamily="34" charset="-122"/>
                <a:ea typeface="微软雅黑" pitchFamily="34" charset="-122"/>
              </a:rPr>
              <a:t>b</a:t>
            </a:r>
            <a:r>
              <a:rPr lang="zh-CN" altLang="en-US" sz="1200" dirty="0" smtClean="0">
                <a:solidFill>
                  <a:schemeClr val="tx1"/>
                </a:solidFill>
                <a:latin typeface="微软雅黑" pitchFamily="34" charset="-122"/>
                <a:ea typeface="微软雅黑" pitchFamily="34" charset="-122"/>
              </a:rPr>
              <a:t>、索引有益无害</a:t>
            </a:r>
          </a:p>
          <a:p>
            <a:pPr>
              <a:spcBef>
                <a:spcPts val="0"/>
              </a:spcBef>
            </a:pPr>
            <a:r>
              <a:rPr lang="en-US" altLang="zh-CN" sz="1200" dirty="0" smtClean="0">
                <a:solidFill>
                  <a:schemeClr val="tx1"/>
                </a:solidFill>
                <a:latin typeface="微软雅黑" pitchFamily="34" charset="-122"/>
                <a:ea typeface="微软雅黑" pitchFamily="34" charset="-122"/>
              </a:rPr>
              <a:t>c</a:t>
            </a:r>
            <a:r>
              <a:rPr lang="zh-CN" altLang="en-US" sz="1200" dirty="0" smtClean="0">
                <a:solidFill>
                  <a:schemeClr val="tx1"/>
                </a:solidFill>
                <a:latin typeface="微软雅黑" pitchFamily="34" charset="-122"/>
                <a:ea typeface="微软雅黑" pitchFamily="34" charset="-122"/>
              </a:rPr>
              <a:t>、索引肯定会比表小</a:t>
            </a:r>
          </a:p>
          <a:p>
            <a:pPr>
              <a:spcBef>
                <a:spcPts val="0"/>
              </a:spcBef>
            </a:pPr>
            <a:r>
              <a:rPr lang="en-US" altLang="zh-CN" sz="1200" dirty="0" smtClean="0">
                <a:solidFill>
                  <a:schemeClr val="tx1"/>
                </a:solidFill>
                <a:latin typeface="微软雅黑" pitchFamily="34" charset="-122"/>
                <a:ea typeface="微软雅黑" pitchFamily="34" charset="-122"/>
              </a:rPr>
              <a:t>d</a:t>
            </a:r>
            <a:r>
              <a:rPr lang="zh-CN" altLang="en-US" sz="1200" dirty="0" smtClean="0">
                <a:solidFill>
                  <a:schemeClr val="tx1"/>
                </a:solidFill>
                <a:latin typeface="微软雅黑" pitchFamily="34" charset="-122"/>
                <a:ea typeface="微软雅黑" pitchFamily="34" charset="-122"/>
              </a:rPr>
              <a:t>、索引输出的数据都有序</a:t>
            </a:r>
          </a:p>
          <a:p>
            <a:pPr>
              <a:spcBef>
                <a:spcPts val="0"/>
              </a:spcBef>
            </a:pPr>
            <a:r>
              <a:rPr lang="en-US" altLang="zh-CN" sz="1200" dirty="0" smtClean="0">
                <a:solidFill>
                  <a:schemeClr val="tx1"/>
                </a:solidFill>
                <a:latin typeface="微软雅黑" pitchFamily="34" charset="-122"/>
                <a:ea typeface="微软雅黑" pitchFamily="34" charset="-122"/>
              </a:rPr>
              <a:t>e</a:t>
            </a:r>
            <a:r>
              <a:rPr lang="zh-CN" altLang="en-US" sz="1200" dirty="0" smtClean="0">
                <a:solidFill>
                  <a:schemeClr val="tx1"/>
                </a:solidFill>
                <a:latin typeface="微软雅黑" pitchFamily="34" charset="-122"/>
                <a:ea typeface="微软雅黑" pitchFamily="34" charset="-122"/>
              </a:rPr>
              <a:t>、索引高度会极大的影响性能</a:t>
            </a:r>
          </a:p>
          <a:p>
            <a:pPr>
              <a:spcBef>
                <a:spcPts val="0"/>
              </a:spcBef>
            </a:pPr>
            <a:r>
              <a:rPr lang="en-US" altLang="zh-CN" sz="1200" dirty="0" smtClean="0">
                <a:solidFill>
                  <a:schemeClr val="tx1"/>
                </a:solidFill>
                <a:latin typeface="微软雅黑" pitchFamily="34" charset="-122"/>
                <a:ea typeface="微软雅黑" pitchFamily="34" charset="-122"/>
              </a:rPr>
              <a:t>f</a:t>
            </a:r>
            <a:r>
              <a:rPr lang="zh-CN" altLang="en-US" sz="1200" dirty="0" smtClean="0">
                <a:solidFill>
                  <a:schemeClr val="tx1"/>
                </a:solidFill>
                <a:latin typeface="微软雅黑" pitchFamily="34" charset="-122"/>
                <a:ea typeface="微软雅黑" pitchFamily="34" charset="-122"/>
              </a:rPr>
              <a:t>、位图索引会很小且很快</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extLst>
      <p:ext uri="{BB962C8B-B14F-4D97-AF65-F5344CB8AC3E}">
        <p14:creationId xmlns:p14="http://schemas.microsoft.com/office/powerpoint/2010/main" val="86281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extLst>
      <p:ext uri="{BB962C8B-B14F-4D97-AF65-F5344CB8AC3E}">
        <p14:creationId xmlns:p14="http://schemas.microsoft.com/office/powerpoint/2010/main" val="3724700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extLst>
      <p:ext uri="{BB962C8B-B14F-4D97-AF65-F5344CB8AC3E}">
        <p14:creationId xmlns:p14="http://schemas.microsoft.com/office/powerpoint/2010/main" val="3724700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extLst>
      <p:ext uri="{BB962C8B-B14F-4D97-AF65-F5344CB8AC3E}">
        <p14:creationId xmlns:p14="http://schemas.microsoft.com/office/powerpoint/2010/main" val="86281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extLst>
      <p:ext uri="{BB962C8B-B14F-4D97-AF65-F5344CB8AC3E}">
        <p14:creationId xmlns:p14="http://schemas.microsoft.com/office/powerpoint/2010/main" val="86281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22</a:t>
            </a:fld>
            <a:endParaRPr lang="zh-CN" altLang="en-US"/>
          </a:p>
        </p:txBody>
      </p:sp>
    </p:spTree>
    <p:extLst>
      <p:ext uri="{BB962C8B-B14F-4D97-AF65-F5344CB8AC3E}">
        <p14:creationId xmlns:p14="http://schemas.microsoft.com/office/powerpoint/2010/main" val="86281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23</a:t>
            </a:fld>
            <a:endParaRPr lang="zh-CN" altLang="en-US"/>
          </a:p>
        </p:txBody>
      </p:sp>
    </p:spTree>
    <p:extLst>
      <p:ext uri="{BB962C8B-B14F-4D97-AF65-F5344CB8AC3E}">
        <p14:creationId xmlns:p14="http://schemas.microsoft.com/office/powerpoint/2010/main" val="3724700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24</a:t>
            </a:fld>
            <a:endParaRPr lang="zh-CN" altLang="en-US"/>
          </a:p>
        </p:txBody>
      </p:sp>
    </p:spTree>
    <p:extLst>
      <p:ext uri="{BB962C8B-B14F-4D97-AF65-F5344CB8AC3E}">
        <p14:creationId xmlns:p14="http://schemas.microsoft.com/office/powerpoint/2010/main" val="86281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25</a:t>
            </a:fld>
            <a:endParaRPr lang="zh-CN" altLang="en-US"/>
          </a:p>
        </p:txBody>
      </p:sp>
    </p:spTree>
    <p:extLst>
      <p:ext uri="{BB962C8B-B14F-4D97-AF65-F5344CB8AC3E}">
        <p14:creationId xmlns:p14="http://schemas.microsoft.com/office/powerpoint/2010/main" val="44639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对象类型 </a:t>
            </a:r>
          </a:p>
          <a:p>
            <a:r>
              <a:rPr lang="zh-CN" altLang="en-US" dirty="0" smtClean="0"/>
              <a:t>    表 、索引 、簇 、视图 、物化视图、同义词 、序列 、索引组织表、过程和函数 、触发器 、包 约束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3138327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extLst>
      <p:ext uri="{BB962C8B-B14F-4D97-AF65-F5344CB8AC3E}">
        <p14:creationId xmlns:p14="http://schemas.microsoft.com/office/powerpoint/2010/main" val="3724700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实例</a:t>
            </a:r>
            <a:r>
              <a:rPr lang="en-US" altLang="zh-CN" dirty="0" smtClean="0"/>
              <a:t>——</a:t>
            </a:r>
            <a:r>
              <a:rPr lang="zh-CN" altLang="en-US" dirty="0" smtClean="0"/>
              <a:t>内存</a:t>
            </a:r>
            <a:r>
              <a:rPr lang="en-US" altLang="zh-CN" dirty="0" smtClean="0"/>
              <a:t>】</a:t>
            </a:r>
            <a:r>
              <a:rPr lang="zh-CN" altLang="en-US" dirty="0" smtClean="0"/>
              <a:t>服务器操作系统为实例分配的内存区域，通过</a:t>
            </a:r>
            <a:r>
              <a:rPr lang="en-US" altLang="zh-CN" dirty="0" smtClean="0"/>
              <a:t>V$MEMORY_DYNAMIC_COMPONENTS</a:t>
            </a:r>
            <a:r>
              <a:rPr lang="zh-CN" altLang="en-US" dirty="0" smtClean="0"/>
              <a:t>查询，分为两部分：</a:t>
            </a:r>
            <a:endParaRPr lang="en-US" altLang="zh-CN" dirty="0" smtClean="0"/>
          </a:p>
          <a:p>
            <a:r>
              <a:rPr lang="en-US" altLang="zh-CN" dirty="0" smtClean="0"/>
              <a:t>1</a:t>
            </a:r>
            <a:r>
              <a:rPr lang="zh-CN" altLang="en-US" dirty="0" smtClean="0"/>
              <a:t>、系统全局区</a:t>
            </a:r>
            <a:r>
              <a:rPr lang="en-US" altLang="zh-CN" dirty="0" smtClean="0"/>
              <a:t>(SGA</a:t>
            </a:r>
            <a:r>
              <a:rPr lang="zh-CN" altLang="en-US" dirty="0" smtClean="0"/>
              <a:t>：</a:t>
            </a:r>
            <a:r>
              <a:rPr lang="en-US" altLang="zh-CN" dirty="0" smtClean="0"/>
              <a:t>System Global Area),</a:t>
            </a:r>
            <a:r>
              <a:rPr lang="zh-CN" altLang="en-US" dirty="0" smtClean="0"/>
              <a:t>是数据库实例启动时创建的一个共享内存区域，其大小和相关配置通过参数文件中的相关参数来控制。为实例范围内共享的，可以通过</a:t>
            </a:r>
            <a:r>
              <a:rPr lang="en-US" altLang="zh-CN" dirty="0" smtClean="0"/>
              <a:t>V$SGA</a:t>
            </a:r>
            <a:r>
              <a:rPr lang="zh-CN" altLang="en-US" dirty="0" smtClean="0"/>
              <a:t>、</a:t>
            </a:r>
            <a:r>
              <a:rPr lang="en-US" altLang="zh-CN" dirty="0" smtClean="0"/>
              <a:t>V$SGA_DYNAMIC_COMPONENTS</a:t>
            </a:r>
            <a:r>
              <a:rPr lang="zh-CN" altLang="en-US" dirty="0" smtClean="0"/>
              <a:t>、</a:t>
            </a:r>
            <a:r>
              <a:rPr lang="en-US" altLang="zh-CN" dirty="0" smtClean="0"/>
              <a:t>V$SGAINFO</a:t>
            </a:r>
            <a:r>
              <a:rPr lang="zh-CN" altLang="en-US" dirty="0" smtClean="0"/>
              <a:t>进行查看，其内部分为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a:t>
            </a:r>
            <a:r>
              <a:rPr lang="zh-CN" altLang="en-US" baseline="0" dirty="0" smtClean="0"/>
              <a:t>（</a:t>
            </a:r>
            <a:r>
              <a:rPr lang="en-US" altLang="zh-CN" baseline="0" dirty="0" smtClean="0"/>
              <a:t>1</a:t>
            </a:r>
            <a:r>
              <a:rPr lang="zh-CN" altLang="en-US" baseline="0" dirty="0" smtClean="0"/>
              <a:t>）</a:t>
            </a:r>
            <a:r>
              <a:rPr lang="zh-CN" altLang="en-US" dirty="0" smtClean="0"/>
              <a:t>共享池（</a:t>
            </a:r>
            <a:r>
              <a:rPr lang="en-US" altLang="zh-CN" dirty="0" smtClean="0"/>
              <a:t>shared pool</a:t>
            </a:r>
            <a:r>
              <a:rPr lang="zh-CN" altLang="en-US" dirty="0" smtClean="0"/>
              <a:t>），存储数据库实例重要的结构和信息，共享池又分为库缓冲和字典缓冲等。通过</a:t>
            </a:r>
            <a:r>
              <a:rPr lang="en-US" altLang="zh-CN" dirty="0" smtClean="0"/>
              <a:t>V$SGA_DYMATIC_COMPONENTS</a:t>
            </a:r>
            <a:r>
              <a:rPr lang="zh-CN" altLang="en-US" dirty="0" smtClean="0"/>
              <a:t>和</a:t>
            </a:r>
            <a:r>
              <a:rPr lang="en-US" altLang="zh-CN" dirty="0" smtClean="0"/>
              <a:t>V$SGAINFO</a:t>
            </a:r>
            <a:r>
              <a:rPr lang="zh-CN" altLang="en-US" dirty="0" smtClean="0"/>
              <a:t>查询；</a:t>
            </a:r>
            <a:endParaRPr lang="en-US" altLang="zh-CN" dirty="0" smtClean="0"/>
          </a:p>
          <a:p>
            <a:r>
              <a:rPr lang="en-US" altLang="zh-CN" baseline="0" dirty="0" smtClean="0"/>
              <a:t>    </a:t>
            </a:r>
            <a:r>
              <a:rPr lang="zh-CN" altLang="en-US" baseline="0" dirty="0" smtClean="0"/>
              <a:t>（</a:t>
            </a:r>
            <a:r>
              <a:rPr lang="en-US" altLang="zh-CN" baseline="0" dirty="0" smtClean="0"/>
              <a:t>2</a:t>
            </a:r>
            <a:r>
              <a:rPr lang="zh-CN" altLang="en-US" baseline="0" dirty="0" smtClean="0"/>
              <a:t>）</a:t>
            </a:r>
            <a:r>
              <a:rPr lang="zh-CN" altLang="en-US" dirty="0" smtClean="0"/>
              <a:t>数据缓冲，作为用户数据缓冲区，在系统共享内存中暂存数据库的数据块，以此改善数据库的读写性能；</a:t>
            </a:r>
            <a:endParaRPr lang="en-US" altLang="zh-CN" dirty="0" smtClean="0"/>
          </a:p>
          <a:p>
            <a:r>
              <a:rPr lang="en-US" altLang="zh-CN" baseline="0" dirty="0" smtClean="0"/>
              <a:t>    </a:t>
            </a:r>
            <a:r>
              <a:rPr lang="zh-CN" altLang="en-US" baseline="0" dirty="0" smtClean="0"/>
              <a:t>（</a:t>
            </a:r>
            <a:r>
              <a:rPr lang="en-US" altLang="zh-CN" baseline="0" dirty="0" smtClean="0"/>
              <a:t>3</a:t>
            </a:r>
            <a:r>
              <a:rPr lang="zh-CN" altLang="en-US" baseline="0" dirty="0" smtClean="0"/>
              <a:t>）重做日志缓冲，即</a:t>
            </a:r>
            <a:r>
              <a:rPr lang="en-US" altLang="zh-CN" dirty="0" smtClean="0"/>
              <a:t>REDO</a:t>
            </a:r>
            <a:r>
              <a:rPr lang="zh-CN" altLang="en-US" dirty="0" smtClean="0"/>
              <a:t>缓冲；</a:t>
            </a:r>
            <a:endParaRPr lang="en-US" altLang="zh-CN" dirty="0" smtClean="0"/>
          </a:p>
          <a:p>
            <a:r>
              <a:rPr lang="en-US" altLang="zh-CN" dirty="0" smtClean="0"/>
              <a:t>2</a:t>
            </a:r>
            <a:r>
              <a:rPr lang="zh-CN" altLang="en-US" dirty="0" smtClean="0"/>
              <a:t>、程序全局区（</a:t>
            </a:r>
            <a:r>
              <a:rPr lang="en-US" altLang="zh-CN" dirty="0" err="1" smtClean="0"/>
              <a:t>PGA:Program</a:t>
            </a:r>
            <a:r>
              <a:rPr lang="en-US" altLang="zh-CN" baseline="0" dirty="0" smtClean="0"/>
              <a:t> or Process Global Area</a:t>
            </a:r>
            <a:r>
              <a:rPr lang="en-US" altLang="zh-CN" dirty="0" smtClean="0"/>
              <a:t>),</a:t>
            </a:r>
            <a:r>
              <a:rPr lang="zh-CN" altLang="en-US" dirty="0" smtClean="0"/>
              <a:t>是服务进程存储数据及控制信息进而完成相关任务的内存区域。为各会话私有的内存区域。通过</a:t>
            </a:r>
            <a:r>
              <a:rPr lang="en-US" altLang="zh-CN" dirty="0" smtClean="0"/>
              <a:t>V$PGASTAT</a:t>
            </a:r>
            <a:r>
              <a:rPr lang="zh-CN" altLang="en-US" dirty="0" smtClean="0"/>
              <a:t>进行查询。分为：</a:t>
            </a:r>
            <a:r>
              <a:rPr lang="en-US" altLang="zh-CN" baseline="0" dirty="0" smtClean="0"/>
              <a:t>    </a:t>
            </a:r>
          </a:p>
          <a:p>
            <a:r>
              <a:rPr lang="en-US" altLang="zh-CN" baseline="0" dirty="0" smtClean="0"/>
              <a:t>    </a:t>
            </a:r>
            <a:r>
              <a:rPr lang="zh-CN" altLang="en-US" baseline="0" dirty="0" smtClean="0"/>
              <a:t>（</a:t>
            </a:r>
            <a:r>
              <a:rPr lang="en-US" altLang="zh-CN" baseline="0" dirty="0" smtClean="0"/>
              <a:t>1</a:t>
            </a:r>
            <a:r>
              <a:rPr lang="zh-CN" altLang="en-US" baseline="0" dirty="0" smtClean="0"/>
              <a:t>）</a:t>
            </a:r>
            <a:r>
              <a:rPr lang="zh-CN" altLang="en-US" dirty="0" smtClean="0"/>
              <a:t>会话区（</a:t>
            </a:r>
            <a:r>
              <a:rPr lang="en-US" altLang="zh-CN" dirty="0" smtClean="0"/>
              <a:t>UGA</a:t>
            </a:r>
            <a:r>
              <a:rPr lang="zh-CN" altLang="en-US" dirty="0" smtClean="0"/>
              <a:t>，</a:t>
            </a:r>
            <a:r>
              <a:rPr lang="en-US" altLang="zh-CN" dirty="0" smtClean="0"/>
              <a:t>User Global Area</a:t>
            </a:r>
            <a:r>
              <a:rPr lang="zh-CN" altLang="en-US" dirty="0" smtClean="0"/>
              <a:t>）</a:t>
            </a:r>
            <a:r>
              <a:rPr lang="en-US" altLang="zh-CN" dirty="0" smtClean="0"/>
              <a:t>,</a:t>
            </a:r>
            <a:r>
              <a:rPr lang="zh-CN" altLang="en-US" dirty="0" smtClean="0"/>
              <a:t>是为会话分配的内存区域，用于存储各种会话变量。针对</a:t>
            </a:r>
            <a:r>
              <a:rPr lang="en-US" altLang="zh-CN" dirty="0" smtClean="0"/>
              <a:t>Oracle</a:t>
            </a:r>
            <a:r>
              <a:rPr lang="zh-CN" altLang="en-US" dirty="0" smtClean="0"/>
              <a:t>实例不同服务器模式设置，会话区分为“专用服务器模式”和“共享服务器模式”</a:t>
            </a:r>
            <a:endParaRPr lang="en-US" altLang="zh-CN" dirty="0" smtClean="0"/>
          </a:p>
          <a:p>
            <a:r>
              <a:rPr lang="en-US" altLang="zh-CN" baseline="0" dirty="0" smtClean="0"/>
              <a:t>    </a:t>
            </a:r>
            <a:r>
              <a:rPr lang="zh-CN" altLang="en-US" baseline="0" dirty="0" smtClean="0"/>
              <a:t>（</a:t>
            </a:r>
            <a:r>
              <a:rPr lang="en-US" altLang="zh-CN" baseline="0" dirty="0" smtClean="0"/>
              <a:t>2</a:t>
            </a:r>
            <a:r>
              <a:rPr lang="zh-CN" altLang="en-US" baseline="0" dirty="0" smtClean="0"/>
              <a:t>）</a:t>
            </a:r>
            <a:r>
              <a:rPr lang="en-US" altLang="zh-CN" dirty="0" smtClean="0"/>
              <a:t>SQL</a:t>
            </a:r>
            <a:r>
              <a:rPr lang="zh-CN" altLang="en-US" dirty="0" smtClean="0"/>
              <a:t>工作区，是为服务进程进行各种内存操作分配的</a:t>
            </a:r>
            <a:r>
              <a:rPr lang="en-US" altLang="zh-CN" dirty="0" smtClean="0"/>
              <a:t>PGA</a:t>
            </a:r>
            <a:r>
              <a:rPr lang="zh-CN" altLang="en-US" dirty="0" smtClean="0"/>
              <a:t>私有内存。</a:t>
            </a:r>
            <a:endParaRPr lang="en-US" altLang="zh-CN" dirty="0" smtClean="0"/>
          </a:p>
          <a:p>
            <a:endParaRPr lang="en-US" altLang="zh-CN" dirty="0" smtClean="0"/>
          </a:p>
          <a:p>
            <a:r>
              <a:rPr lang="en-US" altLang="zh-CN" dirty="0" smtClean="0"/>
              <a:t>【</a:t>
            </a:r>
            <a:r>
              <a:rPr lang="zh-CN" altLang="en-US" dirty="0" smtClean="0"/>
              <a:t>实例</a:t>
            </a:r>
            <a:r>
              <a:rPr lang="en-US" altLang="zh-CN" dirty="0" smtClean="0"/>
              <a:t>-</a:t>
            </a:r>
            <a:r>
              <a:rPr lang="zh-CN" altLang="en-US" dirty="0" smtClean="0"/>
              <a:t>后台进程</a:t>
            </a:r>
            <a:r>
              <a:rPr lang="en-US" altLang="zh-CN" dirty="0" smtClean="0"/>
              <a:t>】</a:t>
            </a:r>
            <a:r>
              <a:rPr lang="zh-CN" altLang="en-US" dirty="0" smtClean="0"/>
              <a:t>实例创建和维护的一组后台进程，用以完成数据库内部的各种统一管理和监控任务。通过</a:t>
            </a:r>
            <a:r>
              <a:rPr lang="en-US" altLang="zh-CN" dirty="0" smtClean="0"/>
              <a:t>V$PROCESS</a:t>
            </a:r>
            <a:r>
              <a:rPr lang="zh-CN" altLang="en-US" dirty="0" smtClean="0"/>
              <a:t>查询。</a:t>
            </a:r>
            <a:endParaRPr lang="en-US" altLang="zh-CN" dirty="0" smtClean="0"/>
          </a:p>
          <a:p>
            <a:r>
              <a:rPr lang="en-US" altLang="zh-CN" dirty="0" smtClean="0"/>
              <a:t>【</a:t>
            </a:r>
            <a:r>
              <a:rPr lang="zh-CN" altLang="en-US" dirty="0" smtClean="0"/>
              <a:t>实例</a:t>
            </a:r>
            <a:r>
              <a:rPr lang="en-US" altLang="zh-CN" dirty="0" smtClean="0"/>
              <a:t>-</a:t>
            </a:r>
            <a:r>
              <a:rPr lang="zh-CN" altLang="en-US" dirty="0" smtClean="0"/>
              <a:t>服务进程</a:t>
            </a:r>
            <a:r>
              <a:rPr lang="en-US" altLang="zh-CN" dirty="0" smtClean="0"/>
              <a:t>】</a:t>
            </a:r>
            <a:r>
              <a:rPr lang="zh-CN" altLang="en-US" dirty="0" smtClean="0"/>
              <a:t>实例为数据库会话创建或分配的，用以完成会话任务的服务器端服务进程。</a:t>
            </a:r>
            <a:endParaRPr lang="en-US" altLang="zh-CN" dirty="0" smtClean="0"/>
          </a:p>
          <a:p>
            <a:endParaRPr lang="en-US" altLang="zh-CN" dirty="0" smtClean="0"/>
          </a:p>
          <a:p>
            <a:r>
              <a:rPr lang="en-US" altLang="zh-CN" dirty="0" smtClean="0"/>
              <a:t>【</a:t>
            </a:r>
            <a:r>
              <a:rPr lang="zh-CN" altLang="en-US" dirty="0" smtClean="0"/>
              <a:t>数据库文件</a:t>
            </a:r>
            <a:r>
              <a:rPr lang="en-US" altLang="zh-CN" dirty="0" smtClean="0"/>
              <a:t>】</a:t>
            </a:r>
          </a:p>
          <a:p>
            <a:r>
              <a:rPr lang="en-US" altLang="zh-CN" dirty="0" smtClean="0"/>
              <a:t>1</a:t>
            </a:r>
            <a:r>
              <a:rPr lang="zh-CN" altLang="en-US" dirty="0" smtClean="0"/>
              <a:t>、参数文件，</a:t>
            </a:r>
            <a:r>
              <a:rPr lang="en-US" altLang="zh-CN" dirty="0" smtClean="0"/>
              <a:t>SPFILE</a:t>
            </a:r>
            <a:r>
              <a:rPr lang="zh-CN" altLang="en-US" dirty="0" smtClean="0"/>
              <a:t>（动态）和</a:t>
            </a:r>
            <a:r>
              <a:rPr lang="en-US" altLang="zh-CN" dirty="0" smtClean="0"/>
              <a:t>PFILE</a:t>
            </a:r>
            <a:r>
              <a:rPr lang="zh-CN" altLang="en-US" dirty="0" smtClean="0"/>
              <a:t>，目录在</a:t>
            </a:r>
            <a:r>
              <a:rPr lang="en-US" altLang="zh-CN" dirty="0" err="1" smtClean="0"/>
              <a:t>Oracle_home</a:t>
            </a:r>
            <a:r>
              <a:rPr lang="en-US" altLang="zh-CN" dirty="0" smtClean="0"/>
              <a:t>/</a:t>
            </a:r>
            <a:r>
              <a:rPr lang="en-US" altLang="zh-CN" dirty="0" err="1" smtClean="0"/>
              <a:t>dbs</a:t>
            </a:r>
            <a:r>
              <a:rPr lang="en-US" altLang="zh-CN" dirty="0" smtClean="0"/>
              <a:t>/</a:t>
            </a:r>
            <a:r>
              <a:rPr lang="en-US" altLang="zh-CN" dirty="0" err="1" smtClean="0"/>
              <a:t>initsid.ora</a:t>
            </a:r>
            <a:r>
              <a:rPr lang="en-US" altLang="zh-CN" baseline="0" dirty="0" smtClean="0"/>
              <a:t> </a:t>
            </a:r>
            <a:r>
              <a:rPr lang="zh-CN" altLang="en-US" baseline="0" dirty="0" smtClean="0"/>
              <a:t>或者</a:t>
            </a:r>
            <a:r>
              <a:rPr lang="en-US" altLang="zh-CN" baseline="0" dirty="0" err="1" smtClean="0"/>
              <a:t>spfilesid.ora</a:t>
            </a:r>
            <a:endParaRPr lang="en-US" altLang="zh-CN" dirty="0" smtClean="0"/>
          </a:p>
          <a:p>
            <a:r>
              <a:rPr lang="en-US" altLang="zh-CN" dirty="0" smtClean="0"/>
              <a:t>2</a:t>
            </a:r>
            <a:r>
              <a:rPr lang="zh-CN" altLang="en-US" dirty="0" smtClean="0"/>
              <a:t>、控制文件，</a:t>
            </a:r>
            <a:r>
              <a:rPr lang="en-US" altLang="zh-CN" dirty="0" smtClean="0"/>
              <a:t>V$CONTROLFILE</a:t>
            </a:r>
          </a:p>
          <a:p>
            <a:r>
              <a:rPr lang="en-US" altLang="zh-CN" dirty="0" smtClean="0"/>
              <a:t>3</a:t>
            </a:r>
            <a:r>
              <a:rPr lang="zh-CN" altLang="en-US" dirty="0" smtClean="0"/>
              <a:t>、数据文件，</a:t>
            </a:r>
            <a:r>
              <a:rPr lang="en-US" altLang="zh-CN" dirty="0" smtClean="0"/>
              <a:t>DBA_DATA_FILES</a:t>
            </a:r>
          </a:p>
          <a:p>
            <a:r>
              <a:rPr lang="en-US" altLang="zh-CN" dirty="0" smtClean="0"/>
              <a:t>4</a:t>
            </a:r>
            <a:r>
              <a:rPr lang="zh-CN" altLang="en-US" dirty="0" smtClean="0"/>
              <a:t>、回滚文件，</a:t>
            </a:r>
            <a:r>
              <a:rPr lang="en-US" altLang="zh-CN" dirty="0" smtClean="0"/>
              <a:t>DBA_DATA_FILES</a:t>
            </a:r>
          </a:p>
          <a:p>
            <a:r>
              <a:rPr lang="en-US" altLang="zh-CN" dirty="0" smtClean="0"/>
              <a:t>5</a:t>
            </a:r>
            <a:r>
              <a:rPr lang="zh-CN" altLang="en-US" dirty="0" smtClean="0"/>
              <a:t>、临时文件，</a:t>
            </a:r>
            <a:r>
              <a:rPr lang="en-US" altLang="zh-CN" dirty="0" smtClean="0"/>
              <a:t>DBA_TEMP_FILES</a:t>
            </a:r>
          </a:p>
          <a:p>
            <a:r>
              <a:rPr lang="en-US" altLang="zh-CN" dirty="0" smtClean="0"/>
              <a:t>6</a:t>
            </a:r>
            <a:r>
              <a:rPr lang="zh-CN" altLang="en-US" dirty="0" smtClean="0"/>
              <a:t>、重作日志文件，</a:t>
            </a:r>
            <a:r>
              <a:rPr lang="en-US" altLang="zh-CN" dirty="0" smtClean="0"/>
              <a:t>V$LOGFILE</a:t>
            </a:r>
          </a:p>
          <a:p>
            <a:r>
              <a:rPr lang="en-US" altLang="zh-CN" dirty="0" smtClean="0"/>
              <a:t>7</a:t>
            </a:r>
            <a:r>
              <a:rPr lang="zh-CN" altLang="en-US" dirty="0" smtClean="0"/>
              <a:t>、归档日志文件</a:t>
            </a:r>
            <a:r>
              <a:rPr lang="en-US" altLang="zh-CN" dirty="0" smtClean="0"/>
              <a:t>,V$ARCHIVED_LOG</a:t>
            </a:r>
          </a:p>
          <a:p>
            <a:r>
              <a:rPr lang="en-US" altLang="zh-CN" dirty="0" smtClean="0"/>
              <a:t>8</a:t>
            </a:r>
            <a:r>
              <a:rPr lang="zh-CN" altLang="en-US" dirty="0" smtClean="0"/>
              <a:t>、警告日志文件</a:t>
            </a:r>
            <a:r>
              <a:rPr lang="en-US" altLang="zh-CN" dirty="0" smtClean="0"/>
              <a:t>,V$DIAG_INFO</a:t>
            </a:r>
          </a:p>
          <a:p>
            <a:r>
              <a:rPr lang="en-US" altLang="zh-CN" dirty="0" smtClean="0"/>
              <a:t>9</a:t>
            </a:r>
            <a:r>
              <a:rPr lang="zh-CN" altLang="en-US" dirty="0" smtClean="0"/>
              <a:t>、跟踪文件</a:t>
            </a:r>
            <a:r>
              <a:rPr lang="en-US" altLang="zh-CN" dirty="0" smtClean="0"/>
              <a:t>,V$DIAG_INFO</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2199484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实例</a:t>
            </a:r>
            <a:r>
              <a:rPr lang="en-US" altLang="zh-CN" dirty="0" smtClean="0"/>
              <a:t>——</a:t>
            </a:r>
            <a:r>
              <a:rPr lang="zh-CN" altLang="en-US" dirty="0" smtClean="0"/>
              <a:t>内存</a:t>
            </a:r>
            <a:r>
              <a:rPr lang="en-US" altLang="zh-CN" dirty="0" smtClean="0"/>
              <a:t>】</a:t>
            </a:r>
            <a:r>
              <a:rPr lang="zh-CN" altLang="en-US" dirty="0" smtClean="0"/>
              <a:t>服务器操作系统为实例分配的内存区域，通过</a:t>
            </a:r>
            <a:r>
              <a:rPr lang="en-US" altLang="zh-CN" dirty="0" smtClean="0"/>
              <a:t>V$MEMORY_DYNAMIC_COMPONENTS</a:t>
            </a:r>
            <a:r>
              <a:rPr lang="zh-CN" altLang="en-US" dirty="0" smtClean="0"/>
              <a:t>查询，分为两部分：</a:t>
            </a:r>
            <a:endParaRPr lang="en-US" altLang="zh-CN" dirty="0" smtClean="0"/>
          </a:p>
          <a:p>
            <a:r>
              <a:rPr lang="en-US" altLang="zh-CN" dirty="0" smtClean="0"/>
              <a:t>1</a:t>
            </a:r>
            <a:r>
              <a:rPr lang="zh-CN" altLang="en-US" dirty="0" smtClean="0"/>
              <a:t>、系统全局区</a:t>
            </a:r>
            <a:r>
              <a:rPr lang="en-US" altLang="zh-CN" dirty="0" smtClean="0"/>
              <a:t>(SGA</a:t>
            </a:r>
            <a:r>
              <a:rPr lang="zh-CN" altLang="en-US" dirty="0" smtClean="0"/>
              <a:t>：</a:t>
            </a:r>
            <a:r>
              <a:rPr lang="en-US" altLang="zh-CN" dirty="0" smtClean="0"/>
              <a:t>System Global Area),</a:t>
            </a:r>
            <a:r>
              <a:rPr lang="zh-CN" altLang="en-US" dirty="0" smtClean="0"/>
              <a:t>是数据库实例启动时创建的一个共享内存区域，其大小和相关配置通过参数文件中的相关参数来控制。为实例范围内共享的，可以通过</a:t>
            </a:r>
            <a:r>
              <a:rPr lang="en-US" altLang="zh-CN" dirty="0" smtClean="0"/>
              <a:t>V$SGA</a:t>
            </a:r>
            <a:r>
              <a:rPr lang="zh-CN" altLang="en-US" dirty="0" smtClean="0"/>
              <a:t>、</a:t>
            </a:r>
            <a:r>
              <a:rPr lang="en-US" altLang="zh-CN" dirty="0" smtClean="0"/>
              <a:t>V$SGA_DYNAMIC_COMPONENTS</a:t>
            </a:r>
            <a:r>
              <a:rPr lang="zh-CN" altLang="en-US" dirty="0" smtClean="0"/>
              <a:t>、</a:t>
            </a:r>
            <a:r>
              <a:rPr lang="en-US" altLang="zh-CN" dirty="0" smtClean="0"/>
              <a:t>V$SGAINFO</a:t>
            </a:r>
            <a:r>
              <a:rPr lang="zh-CN" altLang="en-US" dirty="0" smtClean="0"/>
              <a:t>进行查看，其内部分为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a:t>
            </a:r>
            <a:r>
              <a:rPr lang="zh-CN" altLang="en-US" baseline="0" dirty="0" smtClean="0"/>
              <a:t>（</a:t>
            </a:r>
            <a:r>
              <a:rPr lang="en-US" altLang="zh-CN" baseline="0" dirty="0" smtClean="0"/>
              <a:t>1</a:t>
            </a:r>
            <a:r>
              <a:rPr lang="zh-CN" altLang="en-US" baseline="0" dirty="0" smtClean="0"/>
              <a:t>）</a:t>
            </a:r>
            <a:r>
              <a:rPr lang="zh-CN" altLang="en-US" dirty="0" smtClean="0"/>
              <a:t>共享池（</a:t>
            </a:r>
            <a:r>
              <a:rPr lang="en-US" altLang="zh-CN" dirty="0" smtClean="0"/>
              <a:t>shared pool</a:t>
            </a:r>
            <a:r>
              <a:rPr lang="zh-CN" altLang="en-US" dirty="0" smtClean="0"/>
              <a:t>），存储数据库实例重要的结构和信息，共享池又分为库缓冲和字典缓冲等。通过</a:t>
            </a:r>
            <a:r>
              <a:rPr lang="en-US" altLang="zh-CN" dirty="0" smtClean="0"/>
              <a:t>V$SGA_DYMATIC_COMPONENTS</a:t>
            </a:r>
            <a:r>
              <a:rPr lang="zh-CN" altLang="en-US" dirty="0" smtClean="0"/>
              <a:t>和</a:t>
            </a:r>
            <a:r>
              <a:rPr lang="en-US" altLang="zh-CN" dirty="0" smtClean="0"/>
              <a:t>V$SGAINFO</a:t>
            </a:r>
            <a:r>
              <a:rPr lang="zh-CN" altLang="en-US" dirty="0" smtClean="0"/>
              <a:t>查询；</a:t>
            </a:r>
            <a:endParaRPr lang="en-US" altLang="zh-CN" dirty="0" smtClean="0"/>
          </a:p>
          <a:p>
            <a:r>
              <a:rPr lang="en-US" altLang="zh-CN" baseline="0" dirty="0" smtClean="0"/>
              <a:t>    </a:t>
            </a:r>
            <a:r>
              <a:rPr lang="zh-CN" altLang="en-US" baseline="0" dirty="0" smtClean="0"/>
              <a:t>（</a:t>
            </a:r>
            <a:r>
              <a:rPr lang="en-US" altLang="zh-CN" baseline="0" dirty="0" smtClean="0"/>
              <a:t>2</a:t>
            </a:r>
            <a:r>
              <a:rPr lang="zh-CN" altLang="en-US" baseline="0" dirty="0" smtClean="0"/>
              <a:t>）</a:t>
            </a:r>
            <a:r>
              <a:rPr lang="zh-CN" altLang="en-US" dirty="0" smtClean="0"/>
              <a:t>数据缓冲，作为用户数据缓冲区，在系统共享内存中暂存数据库的数据块，以此改善数据库的读写性能；</a:t>
            </a:r>
            <a:endParaRPr lang="en-US" altLang="zh-CN" dirty="0" smtClean="0"/>
          </a:p>
          <a:p>
            <a:r>
              <a:rPr lang="en-US" altLang="zh-CN" baseline="0" dirty="0" smtClean="0"/>
              <a:t>    </a:t>
            </a:r>
            <a:r>
              <a:rPr lang="zh-CN" altLang="en-US" baseline="0" dirty="0" smtClean="0"/>
              <a:t>（</a:t>
            </a:r>
            <a:r>
              <a:rPr lang="en-US" altLang="zh-CN" baseline="0" dirty="0" smtClean="0"/>
              <a:t>3</a:t>
            </a:r>
            <a:r>
              <a:rPr lang="zh-CN" altLang="en-US" baseline="0" dirty="0" smtClean="0"/>
              <a:t>）重做日志缓冲，即</a:t>
            </a:r>
            <a:r>
              <a:rPr lang="en-US" altLang="zh-CN" dirty="0" smtClean="0"/>
              <a:t>REDO</a:t>
            </a:r>
            <a:r>
              <a:rPr lang="zh-CN" altLang="en-US" dirty="0" smtClean="0"/>
              <a:t>缓冲；</a:t>
            </a:r>
            <a:endParaRPr lang="en-US" altLang="zh-CN" dirty="0" smtClean="0"/>
          </a:p>
          <a:p>
            <a:r>
              <a:rPr lang="en-US" altLang="zh-CN" dirty="0" smtClean="0"/>
              <a:t>2</a:t>
            </a:r>
            <a:r>
              <a:rPr lang="zh-CN" altLang="en-US" dirty="0" smtClean="0"/>
              <a:t>、程序全局区（</a:t>
            </a:r>
            <a:r>
              <a:rPr lang="en-US" altLang="zh-CN" dirty="0" err="1" smtClean="0"/>
              <a:t>PGA:Program</a:t>
            </a:r>
            <a:r>
              <a:rPr lang="en-US" altLang="zh-CN" baseline="0" dirty="0" smtClean="0"/>
              <a:t> or Process Global Area</a:t>
            </a:r>
            <a:r>
              <a:rPr lang="en-US" altLang="zh-CN" dirty="0" smtClean="0"/>
              <a:t>),</a:t>
            </a:r>
            <a:r>
              <a:rPr lang="zh-CN" altLang="en-US" dirty="0" smtClean="0"/>
              <a:t>是服务进程存储数据及控制信息进而完成相关任务的内存区域。为各会话私有的内存区域。通过</a:t>
            </a:r>
            <a:r>
              <a:rPr lang="en-US" altLang="zh-CN" dirty="0" smtClean="0"/>
              <a:t>V$PGASTAT</a:t>
            </a:r>
            <a:r>
              <a:rPr lang="zh-CN" altLang="en-US" dirty="0" smtClean="0"/>
              <a:t>进行查询。分为：</a:t>
            </a:r>
            <a:r>
              <a:rPr lang="en-US" altLang="zh-CN" baseline="0" dirty="0" smtClean="0"/>
              <a:t>    </a:t>
            </a:r>
          </a:p>
          <a:p>
            <a:r>
              <a:rPr lang="en-US" altLang="zh-CN" baseline="0" dirty="0" smtClean="0"/>
              <a:t>    </a:t>
            </a:r>
            <a:r>
              <a:rPr lang="zh-CN" altLang="en-US" baseline="0" dirty="0" smtClean="0"/>
              <a:t>（</a:t>
            </a:r>
            <a:r>
              <a:rPr lang="en-US" altLang="zh-CN" baseline="0" dirty="0" smtClean="0"/>
              <a:t>1</a:t>
            </a:r>
            <a:r>
              <a:rPr lang="zh-CN" altLang="en-US" baseline="0" dirty="0" smtClean="0"/>
              <a:t>）</a:t>
            </a:r>
            <a:r>
              <a:rPr lang="zh-CN" altLang="en-US" dirty="0" smtClean="0"/>
              <a:t>会话区（</a:t>
            </a:r>
            <a:r>
              <a:rPr lang="en-US" altLang="zh-CN" dirty="0" smtClean="0"/>
              <a:t>UGA</a:t>
            </a:r>
            <a:r>
              <a:rPr lang="zh-CN" altLang="en-US" dirty="0" smtClean="0"/>
              <a:t>，</a:t>
            </a:r>
            <a:r>
              <a:rPr lang="en-US" altLang="zh-CN" dirty="0" smtClean="0"/>
              <a:t>User Global Area</a:t>
            </a:r>
            <a:r>
              <a:rPr lang="zh-CN" altLang="en-US" dirty="0" smtClean="0"/>
              <a:t>）</a:t>
            </a:r>
            <a:r>
              <a:rPr lang="en-US" altLang="zh-CN" dirty="0" smtClean="0"/>
              <a:t>,</a:t>
            </a:r>
            <a:r>
              <a:rPr lang="zh-CN" altLang="en-US" dirty="0" smtClean="0"/>
              <a:t>是为会话分配的内存区域，用于存储各种会话变量。针对</a:t>
            </a:r>
            <a:r>
              <a:rPr lang="en-US" altLang="zh-CN" dirty="0" smtClean="0"/>
              <a:t>Oracle</a:t>
            </a:r>
            <a:r>
              <a:rPr lang="zh-CN" altLang="en-US" dirty="0" smtClean="0"/>
              <a:t>实例不同服务器模式设置，会话区分为“专用服务器模式”和“共享服务器模式”</a:t>
            </a:r>
            <a:endParaRPr lang="en-US" altLang="zh-CN" dirty="0" smtClean="0"/>
          </a:p>
          <a:p>
            <a:r>
              <a:rPr lang="en-US" altLang="zh-CN" baseline="0" dirty="0" smtClean="0"/>
              <a:t>    </a:t>
            </a:r>
            <a:r>
              <a:rPr lang="zh-CN" altLang="en-US" baseline="0" dirty="0" smtClean="0"/>
              <a:t>（</a:t>
            </a:r>
            <a:r>
              <a:rPr lang="en-US" altLang="zh-CN" baseline="0" dirty="0" smtClean="0"/>
              <a:t>2</a:t>
            </a:r>
            <a:r>
              <a:rPr lang="zh-CN" altLang="en-US" baseline="0" dirty="0" smtClean="0"/>
              <a:t>）</a:t>
            </a:r>
            <a:r>
              <a:rPr lang="en-US" altLang="zh-CN" dirty="0" smtClean="0"/>
              <a:t>SQL</a:t>
            </a:r>
            <a:r>
              <a:rPr lang="zh-CN" altLang="en-US" dirty="0" smtClean="0"/>
              <a:t>工作区，是为服务进程进行各种内存操作分配的</a:t>
            </a:r>
            <a:r>
              <a:rPr lang="en-US" altLang="zh-CN" dirty="0" smtClean="0"/>
              <a:t>PGA</a:t>
            </a:r>
            <a:r>
              <a:rPr lang="zh-CN" altLang="en-US" dirty="0" smtClean="0"/>
              <a:t>私有内存。</a:t>
            </a:r>
            <a:endParaRPr lang="en-US" altLang="zh-CN" dirty="0" smtClean="0"/>
          </a:p>
          <a:p>
            <a:endParaRPr lang="en-US" altLang="zh-CN" dirty="0" smtClean="0"/>
          </a:p>
          <a:p>
            <a:r>
              <a:rPr lang="en-US" altLang="zh-CN" dirty="0" smtClean="0"/>
              <a:t>【</a:t>
            </a:r>
            <a:r>
              <a:rPr lang="zh-CN" altLang="en-US" dirty="0" smtClean="0"/>
              <a:t>实例</a:t>
            </a:r>
            <a:r>
              <a:rPr lang="en-US" altLang="zh-CN" dirty="0" smtClean="0"/>
              <a:t>-</a:t>
            </a:r>
            <a:r>
              <a:rPr lang="zh-CN" altLang="en-US" dirty="0" smtClean="0"/>
              <a:t>后台进程</a:t>
            </a:r>
            <a:r>
              <a:rPr lang="en-US" altLang="zh-CN" dirty="0" smtClean="0"/>
              <a:t>】</a:t>
            </a:r>
            <a:r>
              <a:rPr lang="zh-CN" altLang="en-US" dirty="0" smtClean="0"/>
              <a:t>实例创建和维护的一组后台进程，用以完成数据库内部的各种统一管理和监控任务。通过</a:t>
            </a:r>
            <a:r>
              <a:rPr lang="en-US" altLang="zh-CN" dirty="0" smtClean="0"/>
              <a:t>V$PROCESS</a:t>
            </a:r>
            <a:r>
              <a:rPr lang="zh-CN" altLang="en-US" dirty="0" smtClean="0"/>
              <a:t>查询。</a:t>
            </a:r>
            <a:endParaRPr lang="en-US" altLang="zh-CN" dirty="0" smtClean="0"/>
          </a:p>
          <a:p>
            <a:r>
              <a:rPr lang="en-US" altLang="zh-CN" dirty="0" smtClean="0"/>
              <a:t>【</a:t>
            </a:r>
            <a:r>
              <a:rPr lang="zh-CN" altLang="en-US" dirty="0" smtClean="0"/>
              <a:t>实例</a:t>
            </a:r>
            <a:r>
              <a:rPr lang="en-US" altLang="zh-CN" dirty="0" smtClean="0"/>
              <a:t>-</a:t>
            </a:r>
            <a:r>
              <a:rPr lang="zh-CN" altLang="en-US" dirty="0" smtClean="0"/>
              <a:t>服务进程</a:t>
            </a:r>
            <a:r>
              <a:rPr lang="en-US" altLang="zh-CN" dirty="0" smtClean="0"/>
              <a:t>】</a:t>
            </a:r>
            <a:r>
              <a:rPr lang="zh-CN" altLang="en-US" dirty="0" smtClean="0"/>
              <a:t>实例为数据库会话创建或分配的，用以完成会话任务的服务器端服务进程。</a:t>
            </a:r>
            <a:endParaRPr lang="en-US" altLang="zh-CN" dirty="0" smtClean="0"/>
          </a:p>
          <a:p>
            <a:endParaRPr lang="en-US" altLang="zh-CN" dirty="0" smtClean="0"/>
          </a:p>
          <a:p>
            <a:r>
              <a:rPr lang="en-US" altLang="zh-CN" dirty="0" smtClean="0"/>
              <a:t>【</a:t>
            </a:r>
            <a:r>
              <a:rPr lang="zh-CN" altLang="en-US" dirty="0" smtClean="0"/>
              <a:t>数据库文件</a:t>
            </a:r>
            <a:r>
              <a:rPr lang="en-US" altLang="zh-CN" dirty="0" smtClean="0"/>
              <a:t>】</a:t>
            </a:r>
          </a:p>
          <a:p>
            <a:r>
              <a:rPr lang="en-US" altLang="zh-CN" dirty="0" smtClean="0"/>
              <a:t>1</a:t>
            </a:r>
            <a:r>
              <a:rPr lang="zh-CN" altLang="en-US" dirty="0" smtClean="0"/>
              <a:t>、参数文件，</a:t>
            </a:r>
            <a:r>
              <a:rPr lang="en-US" altLang="zh-CN" dirty="0" smtClean="0"/>
              <a:t>SPFILE</a:t>
            </a:r>
            <a:r>
              <a:rPr lang="zh-CN" altLang="en-US" dirty="0" smtClean="0"/>
              <a:t>（动态）和</a:t>
            </a:r>
            <a:r>
              <a:rPr lang="en-US" altLang="zh-CN" dirty="0" smtClean="0"/>
              <a:t>PFILE</a:t>
            </a:r>
            <a:r>
              <a:rPr lang="zh-CN" altLang="en-US" dirty="0" smtClean="0"/>
              <a:t>，目录在</a:t>
            </a:r>
            <a:r>
              <a:rPr lang="en-US" altLang="zh-CN" dirty="0" err="1" smtClean="0"/>
              <a:t>Oracle_home</a:t>
            </a:r>
            <a:r>
              <a:rPr lang="en-US" altLang="zh-CN" dirty="0" smtClean="0"/>
              <a:t>/</a:t>
            </a:r>
            <a:r>
              <a:rPr lang="en-US" altLang="zh-CN" dirty="0" err="1" smtClean="0"/>
              <a:t>dbs</a:t>
            </a:r>
            <a:r>
              <a:rPr lang="en-US" altLang="zh-CN" dirty="0" smtClean="0"/>
              <a:t>/</a:t>
            </a:r>
            <a:r>
              <a:rPr lang="en-US" altLang="zh-CN" dirty="0" err="1" smtClean="0"/>
              <a:t>initsid.ora</a:t>
            </a:r>
            <a:r>
              <a:rPr lang="en-US" altLang="zh-CN" baseline="0" dirty="0" smtClean="0"/>
              <a:t> </a:t>
            </a:r>
            <a:r>
              <a:rPr lang="zh-CN" altLang="en-US" baseline="0" dirty="0" smtClean="0"/>
              <a:t>或者</a:t>
            </a:r>
            <a:r>
              <a:rPr lang="en-US" altLang="zh-CN" baseline="0" dirty="0" err="1" smtClean="0"/>
              <a:t>spfilesid.ora</a:t>
            </a:r>
            <a:endParaRPr lang="en-US" altLang="zh-CN" dirty="0" smtClean="0"/>
          </a:p>
          <a:p>
            <a:r>
              <a:rPr lang="en-US" altLang="zh-CN" dirty="0" smtClean="0"/>
              <a:t>2</a:t>
            </a:r>
            <a:r>
              <a:rPr lang="zh-CN" altLang="en-US" dirty="0" smtClean="0"/>
              <a:t>、控制文件，</a:t>
            </a:r>
            <a:r>
              <a:rPr lang="en-US" altLang="zh-CN" dirty="0" smtClean="0"/>
              <a:t>V$CONTROLFILE</a:t>
            </a:r>
          </a:p>
          <a:p>
            <a:r>
              <a:rPr lang="en-US" altLang="zh-CN" dirty="0" smtClean="0"/>
              <a:t>3</a:t>
            </a:r>
            <a:r>
              <a:rPr lang="zh-CN" altLang="en-US" dirty="0" smtClean="0"/>
              <a:t>、数据文件，</a:t>
            </a:r>
            <a:r>
              <a:rPr lang="en-US" altLang="zh-CN" dirty="0" smtClean="0"/>
              <a:t>DBA_DATA_FILES</a:t>
            </a:r>
          </a:p>
          <a:p>
            <a:r>
              <a:rPr lang="en-US" altLang="zh-CN" dirty="0" smtClean="0"/>
              <a:t>4</a:t>
            </a:r>
            <a:r>
              <a:rPr lang="zh-CN" altLang="en-US" dirty="0" smtClean="0"/>
              <a:t>、回滚文件，</a:t>
            </a:r>
            <a:r>
              <a:rPr lang="en-US" altLang="zh-CN" dirty="0" smtClean="0"/>
              <a:t>DBA_DATA_FILES</a:t>
            </a:r>
          </a:p>
          <a:p>
            <a:r>
              <a:rPr lang="en-US" altLang="zh-CN" dirty="0" smtClean="0"/>
              <a:t>5</a:t>
            </a:r>
            <a:r>
              <a:rPr lang="zh-CN" altLang="en-US" dirty="0" smtClean="0"/>
              <a:t>、临时文件，</a:t>
            </a:r>
            <a:r>
              <a:rPr lang="en-US" altLang="zh-CN" dirty="0" smtClean="0"/>
              <a:t>DBA_TEMP_FILES</a:t>
            </a:r>
          </a:p>
          <a:p>
            <a:r>
              <a:rPr lang="en-US" altLang="zh-CN" dirty="0" smtClean="0"/>
              <a:t>6</a:t>
            </a:r>
            <a:r>
              <a:rPr lang="zh-CN" altLang="en-US" dirty="0" smtClean="0"/>
              <a:t>、重作日志文件，</a:t>
            </a:r>
            <a:r>
              <a:rPr lang="en-US" altLang="zh-CN" dirty="0" smtClean="0"/>
              <a:t>V$LOGFILE</a:t>
            </a:r>
          </a:p>
          <a:p>
            <a:r>
              <a:rPr lang="en-US" altLang="zh-CN" dirty="0" smtClean="0"/>
              <a:t>7</a:t>
            </a:r>
            <a:r>
              <a:rPr lang="zh-CN" altLang="en-US" dirty="0" smtClean="0"/>
              <a:t>、归档日志文件</a:t>
            </a:r>
            <a:r>
              <a:rPr lang="en-US" altLang="zh-CN" dirty="0" smtClean="0"/>
              <a:t>,V$ARCHIVED_LOG</a:t>
            </a:r>
          </a:p>
          <a:p>
            <a:r>
              <a:rPr lang="en-US" altLang="zh-CN" dirty="0" smtClean="0"/>
              <a:t>8</a:t>
            </a:r>
            <a:r>
              <a:rPr lang="zh-CN" altLang="en-US" dirty="0" smtClean="0"/>
              <a:t>、警告日志文件</a:t>
            </a:r>
            <a:r>
              <a:rPr lang="en-US" altLang="zh-CN" dirty="0" smtClean="0"/>
              <a:t>,V$DIAG_INFO</a:t>
            </a:r>
          </a:p>
          <a:p>
            <a:r>
              <a:rPr lang="en-US" altLang="zh-CN" dirty="0" smtClean="0"/>
              <a:t>9</a:t>
            </a:r>
            <a:r>
              <a:rPr lang="zh-CN" altLang="en-US" dirty="0" smtClean="0"/>
              <a:t>、跟踪文件</a:t>
            </a:r>
            <a:r>
              <a:rPr lang="en-US" altLang="zh-CN" dirty="0" smtClean="0"/>
              <a:t>,V$DIAG_INFO</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extLst>
      <p:ext uri="{BB962C8B-B14F-4D97-AF65-F5344CB8AC3E}">
        <p14:creationId xmlns:p14="http://schemas.microsoft.com/office/powerpoint/2010/main" val="2199484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【表】</a:t>
            </a:r>
            <a:r>
              <a:rPr lang="en-US" altLang="zh-CN" sz="1200" kern="1200" dirty="0" smtClean="0">
                <a:solidFill>
                  <a:schemeClr val="tx1"/>
                </a:solidFill>
                <a:effectLst/>
                <a:latin typeface="+mn-lt"/>
                <a:ea typeface="+mn-ea"/>
                <a:cs typeface="+mn-cs"/>
              </a:rPr>
              <a:t>Table</a:t>
            </a:r>
            <a:r>
              <a:rPr lang="zh-CN" altLang="zh-CN" sz="1200" kern="1200" dirty="0" smtClean="0">
                <a:solidFill>
                  <a:schemeClr val="tx1"/>
                </a:solidFill>
                <a:effectLst/>
                <a:latin typeface="+mn-lt"/>
                <a:ea typeface="+mn-ea"/>
                <a:cs typeface="+mn-cs"/>
              </a:rPr>
              <a:t>，用来组织和存储数据。表是一个逻辑概念，是数据库组织和管理数据的基本单位，是数据库提供给用户的一个访问数据的逻辑对象。通过</a:t>
            </a:r>
            <a:r>
              <a:rPr lang="en-US" altLang="zh-CN" sz="1200" kern="1200" dirty="0" smtClean="0">
                <a:solidFill>
                  <a:schemeClr val="tx1"/>
                </a:solidFill>
                <a:effectLst/>
                <a:latin typeface="+mn-lt"/>
                <a:ea typeface="+mn-ea"/>
                <a:cs typeface="+mn-cs"/>
              </a:rPr>
              <a:t>USER/ALL/DBA_TABLES</a:t>
            </a:r>
            <a:r>
              <a:rPr lang="zh-CN" altLang="zh-CN" sz="1200" kern="1200" dirty="0" smtClean="0">
                <a:solidFill>
                  <a:schemeClr val="tx1"/>
                </a:solidFill>
                <a:effectLst/>
                <a:latin typeface="+mn-lt"/>
                <a:ea typeface="+mn-ea"/>
                <a:cs typeface="+mn-cs"/>
              </a:rPr>
              <a:t>查询。</a:t>
            </a:r>
            <a:endParaRPr lang="zh-CN" altLang="zh-CN" sz="1200" dirty="0" smtClean="0">
              <a:effectLst/>
            </a:endParaRPr>
          </a:p>
          <a:p>
            <a:r>
              <a:rPr lang="zh-CN" altLang="zh-CN" sz="1200" kern="1200" dirty="0" smtClean="0">
                <a:solidFill>
                  <a:schemeClr val="tx1"/>
                </a:solidFill>
                <a:effectLst/>
                <a:latin typeface="+mn-lt"/>
                <a:ea typeface="+mn-ea"/>
                <a:cs typeface="+mn-cs"/>
              </a:rPr>
              <a:t>——表分区信息获取：</a:t>
            </a:r>
            <a:r>
              <a:rPr lang="en-US" altLang="zh-CN" sz="1200" kern="1200" dirty="0" smtClean="0">
                <a:solidFill>
                  <a:schemeClr val="tx1"/>
                </a:solidFill>
                <a:effectLst/>
                <a:latin typeface="+mn-lt"/>
                <a:ea typeface="+mn-ea"/>
                <a:cs typeface="+mn-cs"/>
              </a:rPr>
              <a:t>USER/ALL/DBA_PART_TABLES</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USER/ALL/DBA_TAB_PARTITIONS</a:t>
            </a:r>
            <a:endParaRPr lang="zh-CN" altLang="zh-CN" sz="1200" dirty="0" smtClean="0">
              <a:effectLst/>
            </a:endParaRPr>
          </a:p>
          <a:p>
            <a:r>
              <a:rPr lang="zh-CN" altLang="zh-CN" sz="1200" kern="1200" dirty="0" smtClean="0">
                <a:solidFill>
                  <a:schemeClr val="tx1"/>
                </a:solidFill>
                <a:effectLst/>
                <a:latin typeface="+mn-lt"/>
                <a:ea typeface="+mn-ea"/>
                <a:cs typeface="+mn-cs"/>
              </a:rPr>
              <a:t>【索引】</a:t>
            </a:r>
            <a:r>
              <a:rPr lang="en-US" altLang="zh-CN" sz="1200" kern="1200" dirty="0" smtClean="0">
                <a:solidFill>
                  <a:schemeClr val="tx1"/>
                </a:solidFill>
                <a:effectLst/>
                <a:latin typeface="+mn-lt"/>
                <a:ea typeface="+mn-ea"/>
                <a:cs typeface="+mn-cs"/>
              </a:rPr>
              <a:t>index</a:t>
            </a:r>
            <a:r>
              <a:rPr lang="zh-CN" altLang="zh-CN" sz="1200" kern="1200" dirty="0" smtClean="0">
                <a:solidFill>
                  <a:schemeClr val="tx1"/>
                </a:solidFill>
                <a:effectLst/>
                <a:latin typeface="+mn-lt"/>
                <a:ea typeface="+mn-ea"/>
                <a:cs typeface="+mn-cs"/>
              </a:rPr>
              <a:t>，是建立在表上的逻辑对象，用来改善和提升数据检索性能。</a:t>
            </a:r>
            <a:endParaRPr lang="zh-CN" altLang="zh-CN" sz="1200" dirty="0" smtClean="0">
              <a:effectLst/>
            </a:endParaRPr>
          </a:p>
          <a:p>
            <a:r>
              <a:rPr lang="zh-CN" altLang="zh-CN" sz="1200" kern="1200" dirty="0" smtClean="0">
                <a:solidFill>
                  <a:schemeClr val="tx1"/>
                </a:solidFill>
                <a:effectLst/>
                <a:latin typeface="+mn-lt"/>
                <a:ea typeface="+mn-ea"/>
                <a:cs typeface="+mn-cs"/>
              </a:rPr>
              <a:t>——普通索引、反序索引、反转索引、函数索引、位图索引。</a:t>
            </a:r>
          </a:p>
          <a:p>
            <a:r>
              <a:rPr lang="zh-CN" altLang="zh-CN" sz="1200" kern="1200" dirty="0" smtClean="0">
                <a:solidFill>
                  <a:schemeClr val="tx1"/>
                </a:solidFill>
                <a:effectLst/>
                <a:latin typeface="+mn-lt"/>
                <a:ea typeface="+mn-ea"/>
                <a:cs typeface="+mn-cs"/>
              </a:rPr>
              <a:t>——列基数（</a:t>
            </a:r>
            <a:r>
              <a:rPr lang="en-US" altLang="zh-CN" sz="1200" kern="1200" dirty="0" smtClean="0">
                <a:solidFill>
                  <a:schemeClr val="tx1"/>
                </a:solidFill>
                <a:effectLst/>
                <a:latin typeface="+mn-lt"/>
                <a:ea typeface="+mn-ea"/>
                <a:cs typeface="+mn-cs"/>
              </a:rPr>
              <a:t>NDV</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number of Distinct Value</a:t>
            </a:r>
            <a:r>
              <a:rPr lang="zh-CN" altLang="zh-CN" sz="1200" kern="1200" dirty="0" smtClean="0">
                <a:solidFill>
                  <a:schemeClr val="tx1"/>
                </a:solidFill>
                <a:effectLst/>
                <a:latin typeface="+mn-lt"/>
                <a:ea typeface="+mn-ea"/>
                <a:cs typeface="+mn-cs"/>
              </a:rPr>
              <a:t>）一个列中不同值的个数。</a:t>
            </a:r>
            <a:endParaRPr lang="zh-CN" altLang="zh-CN" sz="1200" dirty="0" smtClean="0">
              <a:effectLst/>
            </a:endParaRPr>
          </a:p>
          <a:p>
            <a:r>
              <a:rPr lang="zh-CN" altLang="zh-CN" sz="1200" kern="1200" dirty="0" smtClean="0">
                <a:solidFill>
                  <a:schemeClr val="tx1"/>
                </a:solidFill>
                <a:effectLst/>
                <a:latin typeface="+mn-lt"/>
                <a:ea typeface="+mn-ea"/>
                <a:cs typeface="+mn-cs"/>
              </a:rPr>
              <a:t>——列选择性，列基数</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总行数的百分比。</a:t>
            </a:r>
            <a:endParaRPr lang="zh-CN" altLang="zh-CN" sz="1200" dirty="0" smtClean="0">
              <a:effectLst/>
            </a:endParaRPr>
          </a:p>
          <a:p>
            <a:r>
              <a:rPr lang="zh-CN" altLang="zh-CN" sz="1200" kern="1200" dirty="0" smtClean="0">
                <a:solidFill>
                  <a:schemeClr val="tx1"/>
                </a:solidFill>
                <a:effectLst/>
                <a:latin typeface="+mn-lt"/>
                <a:ea typeface="+mn-ea"/>
                <a:cs typeface="+mn-cs"/>
              </a:rPr>
              <a:t>——本地索引和全局索引的区别：本地索引是分区索引，且每个分区都和其基于的表分区一一对应，对应的数据完全相同。而全局索引不分区，或者即使分区，其每个分区和基于的表分区也不对应，对应的数据也不相同。</a:t>
            </a:r>
          </a:p>
          <a:p>
            <a:r>
              <a:rPr lang="zh-CN" altLang="zh-CN" sz="1200" kern="1200" dirty="0" smtClean="0">
                <a:solidFill>
                  <a:schemeClr val="tx1"/>
                </a:solidFill>
                <a:effectLst/>
                <a:latin typeface="+mn-lt"/>
                <a:ea typeface="+mn-ea"/>
                <a:cs typeface="+mn-cs"/>
              </a:rPr>
              <a:t>【簇】</a:t>
            </a:r>
            <a:r>
              <a:rPr lang="en-US" altLang="zh-CN" sz="1200" kern="1200" dirty="0" smtClean="0">
                <a:solidFill>
                  <a:schemeClr val="tx1"/>
                </a:solidFill>
                <a:effectLst/>
                <a:latin typeface="+mn-lt"/>
                <a:ea typeface="+mn-ea"/>
                <a:cs typeface="+mn-cs"/>
              </a:rPr>
              <a:t>cluster</a:t>
            </a:r>
            <a:r>
              <a:rPr lang="zh-CN" altLang="zh-CN" sz="1200" kern="1200" dirty="0" smtClean="0">
                <a:solidFill>
                  <a:schemeClr val="tx1"/>
                </a:solidFill>
                <a:effectLst/>
                <a:latin typeface="+mn-lt"/>
                <a:ea typeface="+mn-ea"/>
                <a:cs typeface="+mn-cs"/>
              </a:rPr>
              <a:t>，是一种包含一个或者多个表数据的数据库对象，这些被包含的表有一个或多个共同列，</a:t>
            </a:r>
            <a:r>
              <a:rPr lang="en-US" altLang="zh-CN" sz="1200" kern="1200" dirty="0" smtClean="0">
                <a:solidFill>
                  <a:schemeClr val="tx1"/>
                </a:solidFill>
                <a:effectLst/>
                <a:latin typeface="+mn-lt"/>
                <a:ea typeface="+mn-ea"/>
                <a:cs typeface="+mn-cs"/>
              </a:rPr>
              <a:t>Oracle</a:t>
            </a:r>
            <a:r>
              <a:rPr lang="zh-CN" altLang="zh-CN" sz="1200" kern="1200" dirty="0" smtClean="0">
                <a:solidFill>
                  <a:schemeClr val="tx1"/>
                </a:solidFill>
                <a:effectLst/>
                <a:latin typeface="+mn-lt"/>
                <a:ea typeface="+mn-ea"/>
                <a:cs typeface="+mn-cs"/>
              </a:rPr>
              <a:t>数据库把多个表中具有相同簇键值的行存储在一起。</a:t>
            </a:r>
            <a:endParaRPr lang="zh-CN" altLang="zh-CN" sz="1200" dirty="0" smtClean="0">
              <a:effectLst/>
            </a:endParaRPr>
          </a:p>
          <a:p>
            <a:r>
              <a:rPr lang="zh-CN" altLang="zh-CN" sz="1200" kern="1200" dirty="0" smtClean="0">
                <a:solidFill>
                  <a:schemeClr val="tx1"/>
                </a:solidFill>
                <a:effectLst/>
                <a:latin typeface="+mn-lt"/>
                <a:ea typeface="+mn-ea"/>
                <a:cs typeface="+mn-cs"/>
              </a:rPr>
              <a:t>【视图】</a:t>
            </a:r>
            <a:r>
              <a:rPr lang="en-US" altLang="zh-CN" sz="1200" kern="1200" dirty="0" smtClean="0">
                <a:solidFill>
                  <a:schemeClr val="tx1"/>
                </a:solidFill>
                <a:effectLst/>
                <a:latin typeface="+mn-lt"/>
                <a:ea typeface="+mn-ea"/>
                <a:cs typeface="+mn-cs"/>
              </a:rPr>
              <a:t>view</a:t>
            </a:r>
            <a:r>
              <a:rPr lang="zh-CN" altLang="zh-CN" sz="1200" kern="1200" dirty="0" smtClean="0">
                <a:solidFill>
                  <a:schemeClr val="tx1"/>
                </a:solidFill>
                <a:effectLst/>
                <a:latin typeface="+mn-lt"/>
                <a:ea typeface="+mn-ea"/>
                <a:cs typeface="+mn-cs"/>
              </a:rPr>
              <a:t>，是一种虚的、定义的逻辑对象，主要用来简化业务逻辑、方便开发维护及实现数据库的安全性等。可以为我们使用和管理数据提供便利</a:t>
            </a:r>
            <a:endParaRPr lang="zh-CN" altLang="zh-CN" sz="1200" dirty="0" smtClean="0">
              <a:effectLst/>
            </a:endParaRPr>
          </a:p>
          <a:p>
            <a:r>
              <a:rPr lang="zh-CN" altLang="zh-CN" sz="1200" kern="1200" dirty="0" smtClean="0">
                <a:solidFill>
                  <a:schemeClr val="tx1"/>
                </a:solidFill>
                <a:effectLst/>
                <a:latin typeface="+mn-lt"/>
                <a:ea typeface="+mn-ea"/>
                <a:cs typeface="+mn-cs"/>
              </a:rPr>
              <a:t>【物化视图】</a:t>
            </a:r>
            <a:r>
              <a:rPr lang="en-US" altLang="zh-CN" sz="1200" kern="1200" dirty="0" smtClean="0">
                <a:solidFill>
                  <a:schemeClr val="tx1"/>
                </a:solidFill>
                <a:effectLst/>
                <a:latin typeface="+mn-lt"/>
                <a:ea typeface="+mn-ea"/>
                <a:cs typeface="+mn-cs"/>
              </a:rPr>
              <a:t>Materialized View </a:t>
            </a:r>
            <a:r>
              <a:rPr lang="zh-CN" altLang="zh-CN" sz="1200" kern="1200" dirty="0" smtClean="0">
                <a:solidFill>
                  <a:schemeClr val="tx1"/>
                </a:solidFill>
                <a:effectLst/>
                <a:latin typeface="+mn-lt"/>
                <a:ea typeface="+mn-ea"/>
                <a:cs typeface="+mn-cs"/>
              </a:rPr>
              <a:t>，是一种实的、定义的逻辑对象。</a:t>
            </a:r>
            <a:endParaRPr lang="zh-CN" altLang="zh-CN" sz="1200" dirty="0" smtClean="0">
              <a:effectLst/>
            </a:endParaRPr>
          </a:p>
          <a:p>
            <a:r>
              <a:rPr lang="zh-CN" altLang="zh-CN" sz="1200" kern="1200" dirty="0" smtClean="0">
                <a:solidFill>
                  <a:schemeClr val="tx1"/>
                </a:solidFill>
                <a:effectLst/>
                <a:latin typeface="+mn-lt"/>
                <a:ea typeface="+mn-ea"/>
                <a:cs typeface="+mn-cs"/>
              </a:rPr>
              <a:t>——物化视图被用来汇总、计算、复制和分发数据，适用于数据仓库（</a:t>
            </a:r>
            <a:r>
              <a:rPr lang="en-US" altLang="zh-CN" sz="1200" kern="1200" dirty="0" smtClean="0">
                <a:solidFill>
                  <a:schemeClr val="tx1"/>
                </a:solidFill>
                <a:effectLst/>
                <a:latin typeface="+mn-lt"/>
                <a:ea typeface="+mn-ea"/>
                <a:cs typeface="+mn-cs"/>
              </a:rPr>
              <a:t>DW</a:t>
            </a:r>
            <a:r>
              <a:rPr lang="zh-CN" altLang="zh-CN" sz="1200" kern="1200" dirty="0" smtClean="0">
                <a:solidFill>
                  <a:schemeClr val="tx1"/>
                </a:solidFill>
                <a:effectLst/>
                <a:latin typeface="+mn-lt"/>
                <a:ea typeface="+mn-ea"/>
                <a:cs typeface="+mn-cs"/>
              </a:rPr>
              <a:t>）、决策支持系统（</a:t>
            </a:r>
            <a:r>
              <a:rPr lang="en-US" altLang="zh-CN" sz="1200" kern="1200" dirty="0" smtClean="0">
                <a:solidFill>
                  <a:schemeClr val="tx1"/>
                </a:solidFill>
                <a:effectLst/>
                <a:latin typeface="+mn-lt"/>
                <a:ea typeface="+mn-ea"/>
                <a:cs typeface="+mn-cs"/>
              </a:rPr>
              <a:t>DSS</a:t>
            </a:r>
            <a:r>
              <a:rPr lang="zh-CN" altLang="zh-CN" sz="1200" kern="1200" dirty="0" smtClean="0">
                <a:solidFill>
                  <a:schemeClr val="tx1"/>
                </a:solidFill>
                <a:effectLst/>
                <a:latin typeface="+mn-lt"/>
                <a:ea typeface="+mn-ea"/>
                <a:cs typeface="+mn-cs"/>
              </a:rPr>
              <a:t>）、分布式环境。</a:t>
            </a:r>
            <a:endParaRPr lang="zh-CN" altLang="zh-CN" sz="1200" dirty="0" smtClean="0">
              <a:effectLst/>
            </a:endParaRPr>
          </a:p>
          <a:p>
            <a:r>
              <a:rPr lang="zh-CN" altLang="zh-CN" sz="1200" kern="1200" dirty="0" smtClean="0">
                <a:solidFill>
                  <a:schemeClr val="tx1"/>
                </a:solidFill>
                <a:effectLst/>
                <a:latin typeface="+mn-lt"/>
                <a:ea typeface="+mn-ea"/>
                <a:cs typeface="+mn-cs"/>
              </a:rPr>
              <a:t>【同义词】</a:t>
            </a:r>
            <a:r>
              <a:rPr lang="en-US" altLang="zh-CN" sz="1200" kern="1200" dirty="0" smtClean="0">
                <a:solidFill>
                  <a:schemeClr val="tx1"/>
                </a:solidFill>
                <a:effectLst/>
                <a:latin typeface="+mn-lt"/>
                <a:ea typeface="+mn-ea"/>
                <a:cs typeface="+mn-cs"/>
              </a:rPr>
              <a:t>Synonym</a:t>
            </a:r>
            <a:r>
              <a:rPr lang="zh-CN" altLang="zh-CN" sz="1200" kern="1200" dirty="0" smtClean="0">
                <a:solidFill>
                  <a:schemeClr val="tx1"/>
                </a:solidFill>
                <a:effectLst/>
                <a:latin typeface="+mn-lt"/>
                <a:ea typeface="+mn-ea"/>
                <a:cs typeface="+mn-cs"/>
              </a:rPr>
              <a:t>是虚的、定义的逻辑对象，仅仅是其他对象的一个别名。</a:t>
            </a:r>
            <a:endParaRPr lang="zh-CN" altLang="zh-CN" sz="1200" dirty="0" smtClean="0">
              <a:effectLst/>
            </a:endParaRPr>
          </a:p>
          <a:p>
            <a:r>
              <a:rPr lang="zh-CN" altLang="zh-CN" sz="1200" kern="1200" dirty="0" smtClean="0">
                <a:solidFill>
                  <a:schemeClr val="tx1"/>
                </a:solidFill>
                <a:effectLst/>
                <a:latin typeface="+mn-lt"/>
                <a:ea typeface="+mn-ea"/>
                <a:cs typeface="+mn-cs"/>
              </a:rPr>
              <a:t>【序列】</a:t>
            </a:r>
            <a:r>
              <a:rPr lang="en-US" altLang="zh-CN" sz="1200" kern="1200" dirty="0" smtClean="0">
                <a:solidFill>
                  <a:schemeClr val="tx1"/>
                </a:solidFill>
                <a:effectLst/>
                <a:latin typeface="+mn-lt"/>
                <a:ea typeface="+mn-ea"/>
                <a:cs typeface="+mn-cs"/>
              </a:rPr>
              <a:t>sequence</a:t>
            </a:r>
            <a:r>
              <a:rPr lang="zh-CN" altLang="zh-CN" sz="1200" kern="1200" dirty="0" smtClean="0">
                <a:solidFill>
                  <a:schemeClr val="tx1"/>
                </a:solidFill>
                <a:effectLst/>
                <a:latin typeface="+mn-lt"/>
                <a:ea typeface="+mn-ea"/>
                <a:cs typeface="+mn-cs"/>
              </a:rPr>
              <a:t>，虚的、定义的逻辑对象。</a:t>
            </a:r>
            <a:endParaRPr lang="zh-CN" altLang="zh-CN" sz="1200" dirty="0" smtClean="0">
              <a:effectLst/>
            </a:endParaRPr>
          </a:p>
          <a:p>
            <a:r>
              <a:rPr lang="zh-CN" altLang="zh-CN" sz="1200" kern="1200" dirty="0" smtClean="0">
                <a:solidFill>
                  <a:schemeClr val="tx1"/>
                </a:solidFill>
                <a:effectLst/>
                <a:latin typeface="+mn-lt"/>
                <a:ea typeface="+mn-ea"/>
                <a:cs typeface="+mn-cs"/>
              </a:rPr>
              <a:t>【索引组织表】</a:t>
            </a:r>
            <a:r>
              <a:rPr lang="en-US" altLang="zh-CN" sz="1200" kern="1200" dirty="0" smtClean="0">
                <a:solidFill>
                  <a:schemeClr val="tx1"/>
                </a:solidFill>
                <a:effectLst/>
                <a:latin typeface="+mn-lt"/>
                <a:ea typeface="+mn-ea"/>
                <a:cs typeface="+mn-cs"/>
              </a:rPr>
              <a:t>IOT</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index organized table</a:t>
            </a:r>
            <a:r>
              <a:rPr lang="zh-CN" altLang="zh-CN" sz="1200" kern="1200" dirty="0" smtClean="0">
                <a:solidFill>
                  <a:schemeClr val="tx1"/>
                </a:solidFill>
                <a:effectLst/>
                <a:latin typeface="+mn-lt"/>
                <a:ea typeface="+mn-ea"/>
                <a:cs typeface="+mn-cs"/>
              </a:rPr>
              <a:t>是实的对象，兼有索引和表的特性。</a:t>
            </a:r>
            <a:endParaRPr lang="zh-CN" altLang="zh-CN" sz="1200" dirty="0" smtClean="0">
              <a:effectLst/>
            </a:endParaRPr>
          </a:p>
          <a:p>
            <a:r>
              <a:rPr lang="zh-CN" altLang="zh-CN" sz="1200" kern="1200" dirty="0" smtClean="0">
                <a:solidFill>
                  <a:schemeClr val="tx1"/>
                </a:solidFill>
                <a:effectLst/>
                <a:latin typeface="+mn-lt"/>
                <a:ea typeface="+mn-ea"/>
                <a:cs typeface="+mn-cs"/>
              </a:rPr>
              <a:t>【过程和函数】</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存储过程</a:t>
            </a:r>
            <a:r>
              <a:rPr lang="en-US" altLang="zh-CN" sz="1200" kern="1200" dirty="0" smtClean="0">
                <a:solidFill>
                  <a:schemeClr val="tx1"/>
                </a:solidFill>
                <a:effectLst/>
                <a:latin typeface="+mn-lt"/>
                <a:ea typeface="+mn-ea"/>
                <a:cs typeface="+mn-cs"/>
              </a:rPr>
              <a:t>procedure</a:t>
            </a:r>
            <a:r>
              <a:rPr lang="zh-CN" altLang="zh-CN" sz="1200" kern="1200" dirty="0" smtClean="0">
                <a:solidFill>
                  <a:schemeClr val="tx1"/>
                </a:solidFill>
                <a:effectLst/>
                <a:latin typeface="+mn-lt"/>
                <a:ea typeface="+mn-ea"/>
                <a:cs typeface="+mn-cs"/>
              </a:rPr>
              <a:t>，可以按照用户需求完成某些功能和任务。函数</a:t>
            </a:r>
            <a:r>
              <a:rPr lang="en-US" altLang="zh-CN" sz="1200" kern="1200" dirty="0" smtClean="0">
                <a:solidFill>
                  <a:schemeClr val="tx1"/>
                </a:solidFill>
                <a:effectLst/>
                <a:latin typeface="+mn-lt"/>
                <a:ea typeface="+mn-ea"/>
                <a:cs typeface="+mn-cs"/>
              </a:rPr>
              <a:t>function</a:t>
            </a:r>
            <a:endParaRPr lang="zh-CN" altLang="zh-CN" sz="1200" dirty="0" smtClean="0">
              <a:effectLst/>
            </a:endParaRPr>
          </a:p>
          <a:p>
            <a:r>
              <a:rPr lang="zh-CN" altLang="zh-CN" sz="1200" kern="1200" dirty="0" smtClean="0">
                <a:solidFill>
                  <a:schemeClr val="tx1"/>
                </a:solidFill>
                <a:effectLst/>
                <a:latin typeface="+mn-lt"/>
                <a:ea typeface="+mn-ea"/>
                <a:cs typeface="+mn-cs"/>
              </a:rPr>
              <a:t>——区别：函数能为调用者返回一个值</a:t>
            </a:r>
          </a:p>
          <a:p>
            <a:r>
              <a:rPr lang="zh-CN" altLang="zh-CN" sz="1200" kern="1200" dirty="0" smtClean="0">
                <a:solidFill>
                  <a:schemeClr val="tx1"/>
                </a:solidFill>
                <a:effectLst/>
                <a:latin typeface="+mn-lt"/>
                <a:ea typeface="+mn-ea"/>
                <a:cs typeface="+mn-cs"/>
              </a:rPr>
              <a:t>【触发器】</a:t>
            </a:r>
            <a:r>
              <a:rPr lang="en-US" altLang="zh-CN" sz="1200" kern="1200" dirty="0" smtClean="0">
                <a:solidFill>
                  <a:schemeClr val="tx1"/>
                </a:solidFill>
                <a:effectLst/>
                <a:latin typeface="+mn-lt"/>
                <a:ea typeface="+mn-ea"/>
                <a:cs typeface="+mn-cs"/>
              </a:rPr>
              <a:t>trigger</a:t>
            </a:r>
            <a:r>
              <a:rPr lang="zh-CN" altLang="zh-CN" sz="1200" kern="1200" dirty="0" smtClean="0">
                <a:solidFill>
                  <a:schemeClr val="tx1"/>
                </a:solidFill>
                <a:effectLst/>
                <a:latin typeface="+mn-lt"/>
                <a:ea typeface="+mn-ea"/>
                <a:cs typeface="+mn-cs"/>
              </a:rPr>
              <a:t>，通过数据库编码和事件自动触发运行来解决问题或执行任务。</a:t>
            </a:r>
            <a:endParaRPr lang="zh-CN" altLang="zh-CN" sz="1200" dirty="0" smtClean="0">
              <a:effectLst/>
            </a:endParaRPr>
          </a:p>
          <a:p>
            <a:r>
              <a:rPr lang="zh-CN" altLang="zh-CN" sz="1200" kern="1200" dirty="0" smtClean="0">
                <a:solidFill>
                  <a:schemeClr val="tx1"/>
                </a:solidFill>
                <a:effectLst/>
                <a:latin typeface="+mn-lt"/>
                <a:ea typeface="+mn-ea"/>
                <a:cs typeface="+mn-cs"/>
              </a:rPr>
              <a:t>【包】</a:t>
            </a:r>
            <a:r>
              <a:rPr lang="en-US" altLang="zh-CN" sz="1200" kern="1200" dirty="0" smtClean="0">
                <a:solidFill>
                  <a:schemeClr val="tx1"/>
                </a:solidFill>
                <a:effectLst/>
                <a:latin typeface="+mn-lt"/>
                <a:ea typeface="+mn-ea"/>
                <a:cs typeface="+mn-cs"/>
              </a:rPr>
              <a:t>package</a:t>
            </a:r>
            <a:r>
              <a:rPr lang="zh-CN" altLang="zh-CN" sz="1200" kern="1200" dirty="0" smtClean="0">
                <a:solidFill>
                  <a:schemeClr val="tx1"/>
                </a:solidFill>
                <a:effectLst/>
                <a:latin typeface="+mn-lt"/>
                <a:ea typeface="+mn-ea"/>
                <a:cs typeface="+mn-cs"/>
              </a:rPr>
              <a:t>，组织代码对象，方便用户管理、维护和应用这些代码对象。</a:t>
            </a:r>
            <a:endParaRPr lang="zh-CN" altLang="zh-CN" sz="1200" dirty="0" smtClean="0">
              <a:effectLst/>
            </a:endParaRPr>
          </a:p>
          <a:p>
            <a:r>
              <a:rPr lang="zh-CN" altLang="zh-CN" sz="1200" kern="1200" dirty="0" smtClean="0">
                <a:solidFill>
                  <a:schemeClr val="tx1"/>
                </a:solidFill>
                <a:effectLst/>
                <a:latin typeface="+mn-lt"/>
                <a:ea typeface="+mn-ea"/>
                <a:cs typeface="+mn-cs"/>
              </a:rPr>
              <a:t>【约束】分为主键约束、唯一性约束、非空约束、自定义约束、外键约束。</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3138327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【事务】</a:t>
            </a:r>
            <a:r>
              <a:rPr lang="en-US" altLang="zh-CN" sz="1200" kern="1200" dirty="0" smtClean="0">
                <a:solidFill>
                  <a:schemeClr val="tx1"/>
                </a:solidFill>
                <a:effectLst/>
                <a:latin typeface="+mn-lt"/>
                <a:ea typeface="+mn-ea"/>
                <a:cs typeface="+mn-cs"/>
              </a:rPr>
              <a:t>transaction</a:t>
            </a:r>
            <a:r>
              <a:rPr lang="zh-CN" altLang="zh-CN" sz="1200" kern="1200" dirty="0" smtClean="0">
                <a:solidFill>
                  <a:schemeClr val="tx1"/>
                </a:solidFill>
                <a:effectLst/>
                <a:latin typeface="+mn-lt"/>
                <a:ea typeface="+mn-ea"/>
                <a:cs typeface="+mn-cs"/>
              </a:rPr>
              <a:t>，是不可分割的一系列数据库操作，这些操作要么整体成功，要么整体失败。</a:t>
            </a:r>
            <a:endParaRPr lang="zh-CN" altLang="zh-CN" sz="1200" dirty="0" smtClean="0">
              <a:effectLst/>
            </a:endParaRPr>
          </a:p>
          <a:p>
            <a:r>
              <a:rPr lang="zh-CN" altLang="zh-CN" sz="1200" kern="1200" dirty="0" smtClean="0">
                <a:solidFill>
                  <a:schemeClr val="tx1"/>
                </a:solidFill>
                <a:effectLst/>
                <a:latin typeface="+mn-lt"/>
                <a:ea typeface="+mn-ea"/>
                <a:cs typeface="+mn-cs"/>
              </a:rPr>
              <a:t>——银行转账举例，必须双方账户同时成功</a:t>
            </a:r>
          </a:p>
          <a:p>
            <a:r>
              <a:rPr lang="zh-CN" altLang="zh-CN" sz="1200" kern="1200" dirty="0" smtClean="0">
                <a:solidFill>
                  <a:schemeClr val="tx1"/>
                </a:solidFill>
                <a:effectLst/>
                <a:latin typeface="+mn-lt"/>
                <a:ea typeface="+mn-ea"/>
                <a:cs typeface="+mn-cs"/>
              </a:rPr>
              <a:t>——事务的特性：</a:t>
            </a: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）原子性</a:t>
            </a:r>
            <a:r>
              <a:rPr lang="en-US" altLang="zh-CN" sz="1200" kern="1200" dirty="0" smtClean="0">
                <a:solidFill>
                  <a:schemeClr val="tx1"/>
                </a:solidFill>
                <a:effectLst/>
                <a:latin typeface="+mn-lt"/>
                <a:ea typeface="+mn-ea"/>
                <a:cs typeface="+mn-cs"/>
              </a:rPr>
              <a:t>Atomicity</a:t>
            </a:r>
            <a:r>
              <a:rPr lang="zh-CN" altLang="zh-CN" sz="1200" kern="1200" dirty="0" smtClean="0">
                <a:solidFill>
                  <a:schemeClr val="tx1"/>
                </a:solidFill>
                <a:effectLst/>
                <a:latin typeface="+mn-lt"/>
                <a:ea typeface="+mn-ea"/>
                <a:cs typeface="+mn-cs"/>
              </a:rPr>
              <a:t>：整个操作必须被完成或者终止，事务不能被部分成功完成。</a:t>
            </a:r>
            <a:endParaRPr lang="zh-CN" altLang="zh-CN" sz="1200" dirty="0" smtClean="0">
              <a:effectLst/>
            </a:endParaRP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）一致性</a:t>
            </a:r>
            <a:r>
              <a:rPr lang="en-US" altLang="zh-CN" sz="1200" kern="1200" dirty="0" smtClean="0">
                <a:solidFill>
                  <a:schemeClr val="tx1"/>
                </a:solidFill>
                <a:effectLst/>
                <a:latin typeface="+mn-lt"/>
                <a:ea typeface="+mn-ea"/>
                <a:cs typeface="+mn-cs"/>
              </a:rPr>
              <a:t>Consistency</a:t>
            </a:r>
            <a:r>
              <a:rPr lang="zh-CN" altLang="zh-CN" sz="1200" kern="1200" dirty="0" smtClean="0">
                <a:solidFill>
                  <a:schemeClr val="tx1"/>
                </a:solidFill>
                <a:effectLst/>
                <a:latin typeface="+mn-lt"/>
                <a:ea typeface="+mn-ea"/>
                <a:cs typeface="+mn-cs"/>
              </a:rPr>
              <a:t>：事务把资源从一个一致状态带至另一个一致状态。</a:t>
            </a:r>
            <a:endParaRPr lang="zh-CN" altLang="zh-CN" sz="1200" dirty="0" smtClean="0">
              <a:effectLst/>
            </a:endParaRP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）隔离性</a:t>
            </a:r>
            <a:r>
              <a:rPr lang="en-US" altLang="zh-CN" sz="1200" kern="1200" dirty="0" smtClean="0">
                <a:solidFill>
                  <a:schemeClr val="tx1"/>
                </a:solidFill>
                <a:effectLst/>
                <a:latin typeface="+mn-lt"/>
                <a:ea typeface="+mn-ea"/>
                <a:cs typeface="+mn-cs"/>
              </a:rPr>
              <a:t>Isolation</a:t>
            </a:r>
            <a:r>
              <a:rPr lang="zh-CN" altLang="zh-CN" sz="1200" kern="1200" dirty="0" smtClean="0">
                <a:solidFill>
                  <a:schemeClr val="tx1"/>
                </a:solidFill>
                <a:effectLst/>
                <a:latin typeface="+mn-lt"/>
                <a:ea typeface="+mn-ea"/>
                <a:cs typeface="+mn-cs"/>
              </a:rPr>
              <a:t>：事务在提交前，一个事务的效果不能被其他事物看到。</a:t>
            </a:r>
            <a:endParaRPr lang="zh-CN" altLang="zh-CN" sz="1200" dirty="0" smtClean="0">
              <a:effectLst/>
            </a:endParaRP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）持久性</a:t>
            </a:r>
            <a:r>
              <a:rPr lang="en-US" altLang="zh-CN" sz="1200" kern="1200" dirty="0" smtClean="0">
                <a:solidFill>
                  <a:schemeClr val="tx1"/>
                </a:solidFill>
                <a:effectLst/>
                <a:latin typeface="+mn-lt"/>
                <a:ea typeface="+mn-ea"/>
                <a:cs typeface="+mn-cs"/>
              </a:rPr>
              <a:t>Durability</a:t>
            </a:r>
            <a:r>
              <a:rPr lang="zh-CN" altLang="zh-CN" sz="1200" kern="1200" dirty="0" smtClean="0">
                <a:solidFill>
                  <a:schemeClr val="tx1"/>
                </a:solidFill>
                <a:effectLst/>
                <a:latin typeface="+mn-lt"/>
                <a:ea typeface="+mn-ea"/>
                <a:cs typeface="+mn-cs"/>
              </a:rPr>
              <a:t>：提交的事务做的改变是持久的，且必须能在系统失败时幸存或者恢复。</a:t>
            </a:r>
            <a:endParaRPr lang="zh-CN" altLang="zh-CN" sz="1200" dirty="0" smtClean="0">
              <a:effectLst/>
            </a:endParaRP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ANSI/ISO SQL </a:t>
            </a:r>
            <a:r>
              <a:rPr lang="zh-CN" altLang="zh-CN" sz="1200" kern="1200" dirty="0" smtClean="0">
                <a:solidFill>
                  <a:schemeClr val="tx1"/>
                </a:solidFill>
                <a:effectLst/>
                <a:latin typeface="+mn-lt"/>
                <a:ea typeface="+mn-ea"/>
                <a:cs typeface="+mn-cs"/>
              </a:rPr>
              <a:t>标准定义的事务隔离级别：未提交读（</a:t>
            </a:r>
            <a:r>
              <a:rPr lang="en-US" altLang="zh-CN" sz="1200" kern="1200" dirty="0" smtClean="0">
                <a:solidFill>
                  <a:schemeClr val="tx1"/>
                </a:solidFill>
                <a:effectLst/>
                <a:latin typeface="+mn-lt"/>
                <a:ea typeface="+mn-ea"/>
                <a:cs typeface="+mn-cs"/>
              </a:rPr>
              <a:t>read uncommitted</a:t>
            </a:r>
            <a:r>
              <a:rPr lang="zh-CN" altLang="zh-CN" sz="1200" kern="1200" dirty="0" smtClean="0">
                <a:solidFill>
                  <a:schemeClr val="tx1"/>
                </a:solidFill>
                <a:effectLst/>
                <a:latin typeface="+mn-lt"/>
                <a:ea typeface="+mn-ea"/>
                <a:cs typeface="+mn-cs"/>
              </a:rPr>
              <a:t>）、提交读（</a:t>
            </a:r>
            <a:r>
              <a:rPr lang="en-US" altLang="zh-CN" sz="1200" kern="1200" dirty="0" smtClean="0">
                <a:solidFill>
                  <a:schemeClr val="tx1"/>
                </a:solidFill>
                <a:effectLst/>
                <a:latin typeface="+mn-lt"/>
                <a:ea typeface="+mn-ea"/>
                <a:cs typeface="+mn-cs"/>
              </a:rPr>
              <a:t>read committed</a:t>
            </a:r>
            <a:r>
              <a:rPr lang="zh-CN" altLang="zh-CN" sz="1200" kern="1200" dirty="0" smtClean="0">
                <a:solidFill>
                  <a:schemeClr val="tx1"/>
                </a:solidFill>
                <a:effectLst/>
                <a:latin typeface="+mn-lt"/>
                <a:ea typeface="+mn-ea"/>
                <a:cs typeface="+mn-cs"/>
              </a:rPr>
              <a:t>）、可重复读（</a:t>
            </a:r>
            <a:r>
              <a:rPr lang="en-US" altLang="zh-CN" sz="1200" kern="1200" dirty="0" smtClean="0">
                <a:solidFill>
                  <a:schemeClr val="tx1"/>
                </a:solidFill>
                <a:effectLst/>
                <a:latin typeface="+mn-lt"/>
                <a:ea typeface="+mn-ea"/>
                <a:cs typeface="+mn-cs"/>
              </a:rPr>
              <a:t>repeatable read</a:t>
            </a:r>
            <a:r>
              <a:rPr lang="zh-CN" altLang="zh-CN" sz="1200" kern="1200" dirty="0" smtClean="0">
                <a:solidFill>
                  <a:schemeClr val="tx1"/>
                </a:solidFill>
                <a:effectLst/>
                <a:latin typeface="+mn-lt"/>
                <a:ea typeface="+mn-ea"/>
                <a:cs typeface="+mn-cs"/>
              </a:rPr>
              <a:t>）、串行（</a:t>
            </a:r>
            <a:r>
              <a:rPr lang="en-US" altLang="zh-CN" sz="1200" kern="1200" dirty="0" err="1" smtClean="0">
                <a:solidFill>
                  <a:schemeClr val="tx1"/>
                </a:solidFill>
                <a:effectLst/>
                <a:latin typeface="+mn-lt"/>
                <a:ea typeface="+mn-ea"/>
                <a:cs typeface="+mn-cs"/>
              </a:rPr>
              <a:t>serializable</a:t>
            </a:r>
            <a:r>
              <a:rPr lang="zh-CN" altLang="zh-CN" sz="1200" kern="1200" dirty="0" smtClean="0">
                <a:solidFill>
                  <a:schemeClr val="tx1"/>
                </a:solidFill>
                <a:effectLst/>
                <a:latin typeface="+mn-lt"/>
                <a:ea typeface="+mn-ea"/>
                <a:cs typeface="+mn-cs"/>
              </a:rPr>
              <a:t>）</a:t>
            </a:r>
            <a:endParaRPr lang="zh-CN" altLang="zh-CN" sz="1200" dirty="0" smtClean="0">
              <a:effectLst/>
            </a:endParaRP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oracle</a:t>
            </a:r>
            <a:r>
              <a:rPr lang="zh-CN" altLang="zh-CN" sz="1200" kern="1200" dirty="0" smtClean="0">
                <a:solidFill>
                  <a:schemeClr val="tx1"/>
                </a:solidFill>
                <a:effectLst/>
                <a:latin typeface="+mn-lt"/>
                <a:ea typeface="+mn-ea"/>
                <a:cs typeface="+mn-cs"/>
              </a:rPr>
              <a:t>支持的事务隔离级别：未提交读（</a:t>
            </a:r>
            <a:r>
              <a:rPr lang="en-US" altLang="zh-CN" sz="1200" kern="1200" dirty="0" smtClean="0">
                <a:solidFill>
                  <a:schemeClr val="tx1"/>
                </a:solidFill>
                <a:effectLst/>
                <a:latin typeface="+mn-lt"/>
                <a:ea typeface="+mn-ea"/>
                <a:cs typeface="+mn-cs"/>
              </a:rPr>
              <a:t>read uncommitted</a:t>
            </a:r>
            <a:r>
              <a:rPr lang="zh-CN" altLang="zh-CN" sz="1200" kern="1200" dirty="0" smtClean="0">
                <a:solidFill>
                  <a:schemeClr val="tx1"/>
                </a:solidFill>
                <a:effectLst/>
                <a:latin typeface="+mn-lt"/>
                <a:ea typeface="+mn-ea"/>
                <a:cs typeface="+mn-cs"/>
              </a:rPr>
              <a:t>）、串行（</a:t>
            </a:r>
            <a:r>
              <a:rPr lang="en-US" altLang="zh-CN" sz="1200" kern="1200" dirty="0" err="1" smtClean="0">
                <a:solidFill>
                  <a:schemeClr val="tx1"/>
                </a:solidFill>
                <a:effectLst/>
                <a:latin typeface="+mn-lt"/>
                <a:ea typeface="+mn-ea"/>
                <a:cs typeface="+mn-cs"/>
              </a:rPr>
              <a:t>serializable</a:t>
            </a:r>
            <a:r>
              <a:rPr lang="zh-CN" altLang="zh-CN" sz="1200" kern="1200" dirty="0" smtClean="0">
                <a:solidFill>
                  <a:schemeClr val="tx1"/>
                </a:solidFill>
                <a:effectLst/>
                <a:latin typeface="+mn-lt"/>
                <a:ea typeface="+mn-ea"/>
                <a:cs typeface="+mn-cs"/>
              </a:rPr>
              <a:t>）、只读（</a:t>
            </a:r>
            <a:r>
              <a:rPr lang="en-US" altLang="zh-CN" sz="1200" kern="1200" dirty="0" smtClean="0">
                <a:solidFill>
                  <a:schemeClr val="tx1"/>
                </a:solidFill>
                <a:effectLst/>
                <a:latin typeface="+mn-lt"/>
                <a:ea typeface="+mn-ea"/>
                <a:cs typeface="+mn-cs"/>
              </a:rPr>
              <a:t>read only </a:t>
            </a:r>
            <a:r>
              <a:rPr lang="zh-CN" altLang="zh-CN" sz="1200" kern="1200" dirty="0" smtClean="0">
                <a:solidFill>
                  <a:schemeClr val="tx1"/>
                </a:solidFill>
                <a:effectLst/>
                <a:latin typeface="+mn-lt"/>
                <a:ea typeface="+mn-ea"/>
                <a:cs typeface="+mn-cs"/>
              </a:rPr>
              <a:t>）</a:t>
            </a:r>
            <a:endParaRPr lang="zh-CN" altLang="zh-CN" sz="1200" dirty="0" smtClean="0">
              <a:effectLst/>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extLst>
      <p:ext uri="{BB962C8B-B14F-4D97-AF65-F5344CB8AC3E}">
        <p14:creationId xmlns:p14="http://schemas.microsoft.com/office/powerpoint/2010/main" val="3932796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3724700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7" name="图片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cxnSp>
        <p:nvCxnSpPr>
          <p:cNvPr id="7" name="直接连接符 6"/>
          <p:cNvCxnSpPr/>
          <p:nvPr userDrawn="1"/>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a:grpSpLocks/>
          </p:cNvGrpSpPr>
          <p:nvPr userDrawn="1"/>
        </p:nvGrpSpPr>
        <p:grpSpPr bwMode="auto">
          <a:xfrm>
            <a:off x="323528" y="292895"/>
            <a:ext cx="390372" cy="205979"/>
            <a:chOff x="0" y="0"/>
            <a:chExt cx="1041399" cy="549275"/>
          </a:xfrm>
        </p:grpSpPr>
        <p:sp>
          <p:nvSpPr>
            <p:cNvPr id="13"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8" name="TextBox 15"/>
          <p:cNvSpPr txBox="1"/>
          <p:nvPr userDrawn="1"/>
        </p:nvSpPr>
        <p:spPr>
          <a:xfrm>
            <a:off x="8100392" y="241995"/>
            <a:ext cx="671347" cy="369332"/>
          </a:xfrm>
          <a:prstGeom prst="rect">
            <a:avLst/>
          </a:prstGeom>
          <a:noFill/>
        </p:spPr>
        <p:txBody>
          <a:bodyPr wrap="square" rtlCol="0">
            <a:spAutoFit/>
          </a:bodyPr>
          <a:lstStyle/>
          <a:p>
            <a:pPr algn="ctr"/>
            <a:fld id="{2EEF1883-7A0E-4F66-9932-E581691AD397}" type="slidenum">
              <a:rPr lang="zh-CN" altLang="en-US" sz="1800" b="0" smtClean="0">
                <a:solidFill>
                  <a:schemeClr val="accent1"/>
                </a:solidFill>
                <a:latin typeface="微软雅黑 Light" panose="020B0502040204020203" pitchFamily="34" charset="-122"/>
                <a:ea typeface="微软雅黑 Light" panose="020B0502040204020203" pitchFamily="34" charset="-122"/>
              </a:rPr>
              <a:pPr algn="ctr"/>
              <a:t>‹#›</a:t>
            </a:fld>
            <a:r>
              <a:rPr lang="zh-CN" altLang="en-US" sz="1800" b="0" dirty="0">
                <a:solidFill>
                  <a:schemeClr val="accent1"/>
                </a:solidFill>
                <a:latin typeface="微软雅黑 Light" panose="020B0502040204020203" pitchFamily="34" charset="-122"/>
                <a:ea typeface="微软雅黑 Light" panose="020B0502040204020203" pitchFamily="34"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spTree>
    <p:extLst>
      <p:ext uri="{BB962C8B-B14F-4D97-AF65-F5344CB8AC3E}">
        <p14:creationId xmlns:p14="http://schemas.microsoft.com/office/powerpoint/2010/main" val="983114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spTree>
    <p:extLst>
      <p:ext uri="{BB962C8B-B14F-4D97-AF65-F5344CB8AC3E}">
        <p14:creationId xmlns:p14="http://schemas.microsoft.com/office/powerpoint/2010/main" val="1045121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2019-9-16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2019-9-16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2019-9-16</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jp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jp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6.jpe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blog.csdn.net/JavaWeb_Hao/article/details/8271470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 xmlns:a16="http://schemas.microsoft.com/office/drawing/2014/main" id="{C5B284D8-45DA-4E19-9B02-5103FC22DF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6" name="Time Will Tell.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234781" y="0"/>
            <a:ext cx="336542" cy="336420"/>
          </a:xfrm>
          <a:prstGeom prst="rect">
            <a:avLst/>
          </a:prstGeom>
        </p:spPr>
      </p:pic>
      <p:sp>
        <p:nvSpPr>
          <p:cNvPr id="48" name="矩形 47"/>
          <p:cNvSpPr/>
          <p:nvPr/>
        </p:nvSpPr>
        <p:spPr>
          <a:xfrm>
            <a:off x="6361998" y="252782"/>
            <a:ext cx="2772215" cy="1177235"/>
          </a:xfrm>
          <a:prstGeom prst="rect">
            <a:avLst/>
          </a:prstGeom>
        </p:spPr>
        <p:txBody>
          <a:bodyPr wrap="none" lIns="68571" tIns="34285" rIns="68571" bIns="34285">
            <a:spAutoFit/>
          </a:bodyPr>
          <a:lstStyle/>
          <a:p>
            <a:pPr algn="r"/>
            <a:r>
              <a:rPr lang="en-US" altLang="zh-CN" sz="7200" b="1" dirty="0" smtClean="0">
                <a:solidFill>
                  <a:srgbClr val="005DA2"/>
                </a:solidFill>
                <a:latin typeface="微软雅黑" pitchFamily="34" charset="-122"/>
                <a:ea typeface="微软雅黑" pitchFamily="34" charset="-122"/>
              </a:rPr>
              <a:t>SANY</a:t>
            </a:r>
            <a:endParaRPr lang="en-US" altLang="zh-CN" sz="7200" b="1" dirty="0">
              <a:solidFill>
                <a:srgbClr val="005DA2"/>
              </a:solidFill>
              <a:latin typeface="微软雅黑" pitchFamily="34" charset="-122"/>
              <a:ea typeface="微软雅黑" pitchFamily="34" charset="-122"/>
            </a:endParaRPr>
          </a:p>
        </p:txBody>
      </p:sp>
      <p:sp>
        <p:nvSpPr>
          <p:cNvPr id="15" name="矩形 14">
            <a:extLst>
              <a:ext uri="{FF2B5EF4-FFF2-40B4-BE49-F238E27FC236}">
                <a16:creationId xmlns="" xmlns:a16="http://schemas.microsoft.com/office/drawing/2014/main" id="{33196121-F342-4933-B8F4-8733444C376D}"/>
              </a:ext>
            </a:extLst>
          </p:cNvPr>
          <p:cNvSpPr/>
          <p:nvPr/>
        </p:nvSpPr>
        <p:spPr>
          <a:xfrm>
            <a:off x="2411761" y="1285589"/>
            <a:ext cx="6732240" cy="1934233"/>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平行四边形 13">
            <a:extLst>
              <a:ext uri="{FF2B5EF4-FFF2-40B4-BE49-F238E27FC236}">
                <a16:creationId xmlns="" xmlns:a16="http://schemas.microsoft.com/office/drawing/2014/main" id="{6CD17600-149D-4CC7-AA04-EB2AD6971DB3}"/>
              </a:ext>
            </a:extLst>
          </p:cNvPr>
          <p:cNvSpPr/>
          <p:nvPr/>
        </p:nvSpPr>
        <p:spPr>
          <a:xfrm>
            <a:off x="-633060" y="1285589"/>
            <a:ext cx="4073415" cy="2366272"/>
          </a:xfrm>
          <a:prstGeom prst="parallelogram">
            <a:avLst/>
          </a:prstGeom>
          <a:blipFill dpi="0" rotWithShape="0">
            <a:blip r:embed="rId7"/>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Rectangle 3"/>
          <p:cNvSpPr txBox="1">
            <a:spLocks noChangeArrowheads="1"/>
          </p:cNvSpPr>
          <p:nvPr/>
        </p:nvSpPr>
        <p:spPr>
          <a:xfrm>
            <a:off x="3059832" y="1797782"/>
            <a:ext cx="6151483" cy="5024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zh-CN" altLang="en-US" sz="3600" b="1" dirty="0" smtClean="0">
                <a:solidFill>
                  <a:schemeClr val="bg1"/>
                </a:solidFill>
                <a:latin typeface="微软雅黑" panose="020B0503020204020204" pitchFamily="34" charset="-122"/>
                <a:ea typeface="微软雅黑" panose="020B0503020204020204" pitchFamily="34" charset="-122"/>
              </a:rPr>
              <a:t>基于</a:t>
            </a:r>
            <a:r>
              <a:rPr lang="zh-CN" altLang="en-US" sz="3600" b="1" dirty="0">
                <a:solidFill>
                  <a:schemeClr val="bg1"/>
                </a:solidFill>
                <a:latin typeface="微软雅黑" panose="020B0503020204020204" pitchFamily="34" charset="-122"/>
                <a:ea typeface="微软雅黑" panose="020B0503020204020204" pitchFamily="34" charset="-122"/>
              </a:rPr>
              <a:t>关系型数据库的</a:t>
            </a:r>
            <a:r>
              <a:rPr lang="en-US" altLang="zh-CN" sz="3600" b="1" dirty="0">
                <a:solidFill>
                  <a:schemeClr val="bg1"/>
                </a:solidFill>
                <a:latin typeface="微软雅黑" panose="020B0503020204020204" pitchFamily="34" charset="-122"/>
                <a:ea typeface="微软雅黑" panose="020B0503020204020204" pitchFamily="34" charset="-122"/>
              </a:rPr>
              <a:t>SQL</a:t>
            </a:r>
            <a:r>
              <a:rPr lang="zh-CN" altLang="en-US" sz="3600" b="1" dirty="0">
                <a:solidFill>
                  <a:schemeClr val="bg1"/>
                </a:solidFill>
                <a:latin typeface="微软雅黑" panose="020B0503020204020204" pitchFamily="34" charset="-122"/>
                <a:ea typeface="微软雅黑" panose="020B0503020204020204" pitchFamily="34" charset="-122"/>
              </a:rPr>
              <a:t>调</a:t>
            </a:r>
            <a:r>
              <a:rPr lang="zh-CN" altLang="en-US" sz="3600" b="1" dirty="0" smtClean="0">
                <a:solidFill>
                  <a:schemeClr val="bg1"/>
                </a:solidFill>
                <a:latin typeface="微软雅黑" panose="020B0503020204020204" pitchFamily="34" charset="-122"/>
                <a:ea typeface="微软雅黑" panose="020B0503020204020204" pitchFamily="34" charset="-122"/>
              </a:rPr>
              <a:t>优</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cxnSp>
        <p:nvCxnSpPr>
          <p:cNvPr id="46" name="直接连接符 5"/>
          <p:cNvCxnSpPr>
            <a:cxnSpLocks noChangeShapeType="1"/>
          </p:cNvCxnSpPr>
          <p:nvPr/>
        </p:nvCxnSpPr>
        <p:spPr bwMode="auto">
          <a:xfrm flipH="1">
            <a:off x="3359304" y="2427734"/>
            <a:ext cx="5491972" cy="0"/>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Rectangle 4">
            <a:extLst>
              <a:ext uri="{FF2B5EF4-FFF2-40B4-BE49-F238E27FC236}">
                <a16:creationId xmlns="" xmlns:a16="http://schemas.microsoft.com/office/drawing/2014/main" id="{E6C2BBF8-ADBE-4BE2-AC74-3F2E92F94502}"/>
              </a:ext>
            </a:extLst>
          </p:cNvPr>
          <p:cNvSpPr txBox="1">
            <a:spLocks noChangeArrowheads="1"/>
          </p:cNvSpPr>
          <p:nvPr/>
        </p:nvSpPr>
        <p:spPr>
          <a:xfrm>
            <a:off x="2699792" y="2518433"/>
            <a:ext cx="4807056" cy="32265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高性能</a:t>
            </a:r>
            <a:r>
              <a:rPr lang="en-US" altLang="zh-CN" sz="1400" dirty="0">
                <a:solidFill>
                  <a:schemeClr val="bg1"/>
                </a:solidFill>
                <a:latin typeface="微软雅黑" panose="020B0503020204020204" pitchFamily="34" charset="-122"/>
                <a:ea typeface="微软雅黑" panose="020B0503020204020204" pitchFamily="34" charset="-122"/>
              </a:rPr>
              <a:t>SQL</a:t>
            </a:r>
            <a:r>
              <a:rPr lang="zh-CN" altLang="en-US" sz="1400" dirty="0">
                <a:solidFill>
                  <a:schemeClr val="bg1"/>
                </a:solidFill>
                <a:latin typeface="微软雅黑" panose="020B0503020204020204" pitchFamily="34" charset="-122"/>
                <a:ea typeface="微软雅黑" panose="020B0503020204020204" pitchFamily="34" charset="-122"/>
              </a:rPr>
              <a:t>：调优精要和案例解析</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书籍</a:t>
            </a:r>
            <a:r>
              <a:rPr lang="zh-CN" altLang="en-US" sz="1400" dirty="0" smtClean="0">
                <a:solidFill>
                  <a:schemeClr val="bg1"/>
                </a:solidFill>
                <a:latin typeface="微软雅黑" panose="020B0503020204020204" pitchFamily="34" charset="-122"/>
                <a:ea typeface="微软雅黑" panose="020B0503020204020204" pitchFamily="34" charset="-122"/>
              </a:rPr>
              <a:t>导读</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6" name="文本框 75">
            <a:extLst>
              <a:ext uri="{FF2B5EF4-FFF2-40B4-BE49-F238E27FC236}">
                <a16:creationId xmlns="" xmlns:a16="http://schemas.microsoft.com/office/drawing/2014/main" id="{2130E1DA-4191-4C44-9F8E-0FC2AD20653B}"/>
              </a:ext>
            </a:extLst>
          </p:cNvPr>
          <p:cNvSpPr txBox="1"/>
          <p:nvPr/>
        </p:nvSpPr>
        <p:spPr>
          <a:xfrm>
            <a:off x="3337503" y="3394635"/>
            <a:ext cx="1872208" cy="246221"/>
          </a:xfrm>
          <a:prstGeom prst="rect">
            <a:avLst/>
          </a:prstGeom>
          <a:noFill/>
        </p:spPr>
        <p:txBody>
          <a:bodyPr wrap="square" lIns="0" tIns="0" rIns="0" bIns="0" rtlCol="0">
            <a:spAutoFit/>
          </a:bodyPr>
          <a:lstStyle/>
          <a:p>
            <a:r>
              <a:rPr lang="zh-CN" altLang="en-US" sz="1600" b="1" dirty="0">
                <a:solidFill>
                  <a:srgbClr val="005DA2"/>
                </a:solidFill>
                <a:latin typeface="微软雅黑" pitchFamily="34" charset="-122"/>
                <a:ea typeface="微软雅黑" pitchFamily="34" charset="-122"/>
              </a:rPr>
              <a:t>导读</a:t>
            </a:r>
            <a:r>
              <a:rPr lang="zh-CN" altLang="en-US" sz="1600" b="1" dirty="0" smtClean="0">
                <a:solidFill>
                  <a:srgbClr val="005DA2"/>
                </a:solidFill>
                <a:latin typeface="微软雅黑" pitchFamily="34" charset="-122"/>
                <a:ea typeface="微软雅黑" pitchFamily="34" charset="-122"/>
              </a:rPr>
              <a:t>人：覃事朗</a:t>
            </a:r>
            <a:endParaRPr lang="zh-CN" altLang="en-US" sz="1600" b="1" dirty="0">
              <a:solidFill>
                <a:srgbClr val="005DA2"/>
              </a:solidFill>
              <a:latin typeface="微软雅黑" pitchFamily="34" charset="-122"/>
              <a:ea typeface="微软雅黑" pitchFamily="34" charset="-122"/>
            </a:endParaRPr>
          </a:p>
        </p:txBody>
      </p:sp>
      <p:sp>
        <p:nvSpPr>
          <p:cNvPr id="77" name="文本框 76">
            <a:extLst>
              <a:ext uri="{FF2B5EF4-FFF2-40B4-BE49-F238E27FC236}">
                <a16:creationId xmlns="" xmlns:a16="http://schemas.microsoft.com/office/drawing/2014/main" id="{C8F6F727-A2AC-4A49-A28E-42A15477C1E2}"/>
              </a:ext>
            </a:extLst>
          </p:cNvPr>
          <p:cNvSpPr txBox="1"/>
          <p:nvPr/>
        </p:nvSpPr>
        <p:spPr>
          <a:xfrm>
            <a:off x="5783364" y="3384760"/>
            <a:ext cx="1872208" cy="246221"/>
          </a:xfrm>
          <a:prstGeom prst="rect">
            <a:avLst/>
          </a:prstGeom>
          <a:noFill/>
        </p:spPr>
        <p:txBody>
          <a:bodyPr wrap="square" lIns="0" tIns="0" rIns="0" bIns="0" rtlCol="0">
            <a:spAutoFit/>
          </a:bodyPr>
          <a:lstStyle/>
          <a:p>
            <a:r>
              <a:rPr lang="zh-CN" altLang="en-US" sz="1600" b="1" dirty="0">
                <a:solidFill>
                  <a:srgbClr val="005DA2"/>
                </a:solidFill>
                <a:latin typeface="微软雅黑" pitchFamily="34" charset="-122"/>
                <a:ea typeface="微软雅黑" pitchFamily="34" charset="-122"/>
              </a:rPr>
              <a:t>时间：</a:t>
            </a:r>
            <a:r>
              <a:rPr lang="en-US" altLang="zh-CN" sz="1600" b="1" smtClean="0">
                <a:solidFill>
                  <a:srgbClr val="005DA2"/>
                </a:solidFill>
                <a:latin typeface="微软雅黑" pitchFamily="34" charset="-122"/>
                <a:ea typeface="微软雅黑" pitchFamily="34" charset="-122"/>
              </a:rPr>
              <a:t>2019.09.25</a:t>
            </a:r>
            <a:endParaRPr lang="zh-CN" altLang="en-US" sz="1600" b="1" dirty="0">
              <a:solidFill>
                <a:srgbClr val="005DA2"/>
              </a:solidFill>
              <a:latin typeface="微软雅黑" pitchFamily="34" charset="-122"/>
              <a:ea typeface="微软雅黑" pitchFamily="34" charset="-122"/>
            </a:endParaRPr>
          </a:p>
        </p:txBody>
      </p:sp>
    </p:spTree>
    <p:extLst>
      <p:ext uri="{BB962C8B-B14F-4D97-AF65-F5344CB8AC3E}">
        <p14:creationId xmlns:p14="http://schemas.microsoft.com/office/powerpoint/2010/main" val="243367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1000"/>
                                        <p:tgtEl>
                                          <p:spTgt spid="48"/>
                                        </p:tgtEl>
                                      </p:cBhvr>
                                    </p:animEffect>
                                    <p:anim calcmode="lin" valueType="num">
                                      <p:cBhvr>
                                        <p:cTn id="19" dur="1000" fill="hold"/>
                                        <p:tgtEl>
                                          <p:spTgt spid="48"/>
                                        </p:tgtEl>
                                        <p:attrNameLst>
                                          <p:attrName>ppt_x</p:attrName>
                                        </p:attrNameLst>
                                      </p:cBhvr>
                                      <p:tavLst>
                                        <p:tav tm="0">
                                          <p:val>
                                            <p:strVal val="#ppt_x"/>
                                          </p:val>
                                        </p:tav>
                                        <p:tav tm="100000">
                                          <p:val>
                                            <p:strVal val="#ppt_x"/>
                                          </p:val>
                                        </p:tav>
                                      </p:tavLst>
                                    </p:anim>
                                    <p:anim calcmode="lin" valueType="num">
                                      <p:cBhvr>
                                        <p:cTn id="20" dur="1000" fill="hold"/>
                                        <p:tgtEl>
                                          <p:spTgt spid="48"/>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43"/>
                                        </p:tgtEl>
                                        <p:attrNameLst>
                                          <p:attrName>style.visibility</p:attrName>
                                        </p:attrNameLst>
                                      </p:cBhvr>
                                      <p:to>
                                        <p:strVal val="visible"/>
                                      </p:to>
                                    </p:set>
                                    <p:anim calcmode="lin" valueType="num">
                                      <p:cBhvr>
                                        <p:cTn id="24"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43"/>
                                        </p:tgtEl>
                                        <p:attrNameLst>
                                          <p:attrName>ppt_y</p:attrName>
                                        </p:attrNameLst>
                                      </p:cBhvr>
                                      <p:tavLst>
                                        <p:tav tm="0">
                                          <p:val>
                                            <p:strVal val="#ppt_y"/>
                                          </p:val>
                                        </p:tav>
                                        <p:tav tm="100000">
                                          <p:val>
                                            <p:strVal val="#ppt_y"/>
                                          </p:val>
                                        </p:tav>
                                      </p:tavLst>
                                    </p:anim>
                                    <p:anim calcmode="lin" valueType="num">
                                      <p:cBhvr>
                                        <p:cTn id="26"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43"/>
                                        </p:tgtEl>
                                      </p:cBhvr>
                                    </p:animEffect>
                                  </p:childTnLst>
                                </p:cTn>
                              </p:par>
                            </p:childTnLst>
                          </p:cTn>
                        </p:par>
                        <p:par>
                          <p:cTn id="29" fill="hold">
                            <p:stCondLst>
                              <p:cond delay="3150"/>
                            </p:stCondLst>
                            <p:childTnLst>
                              <p:par>
                                <p:cTn id="30" presetID="22" presetClass="entr" presetSubtype="2" fill="hold"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right)">
                                      <p:cBhvr>
                                        <p:cTn id="32" dur="1000"/>
                                        <p:tgtEl>
                                          <p:spTgt spid="46"/>
                                        </p:tgtEl>
                                      </p:cBhvr>
                                    </p:animEffect>
                                  </p:childTnLst>
                                </p:cTn>
                              </p:par>
                            </p:childTnLst>
                          </p:cTn>
                        </p:par>
                        <p:par>
                          <p:cTn id="33" fill="hold">
                            <p:stCondLst>
                              <p:cond delay="4150"/>
                            </p:stCondLst>
                            <p:childTnLst>
                              <p:par>
                                <p:cTn id="34" presetID="53" presetClass="entr" presetSubtype="16" fill="hold" grpId="0" nodeType="afterEffect">
                                  <p:stCondLst>
                                    <p:cond delay="0"/>
                                  </p:stCondLst>
                                  <p:iterate type="lt">
                                    <p:tmPct val="7000"/>
                                  </p:iterate>
                                  <p:childTnLst>
                                    <p:set>
                                      <p:cBhvr>
                                        <p:cTn id="35" dur="1" fill="hold">
                                          <p:stCondLst>
                                            <p:cond delay="0"/>
                                          </p:stCondLst>
                                        </p:cTn>
                                        <p:tgtEl>
                                          <p:spTgt spid="37"/>
                                        </p:tgtEl>
                                        <p:attrNameLst>
                                          <p:attrName>style.visibility</p:attrName>
                                        </p:attrNameLst>
                                      </p:cBhvr>
                                      <p:to>
                                        <p:strVal val="visible"/>
                                      </p:to>
                                    </p:set>
                                    <p:anim calcmode="lin" valueType="num">
                                      <p:cBhvr>
                                        <p:cTn id="36" dur="500" fill="hold"/>
                                        <p:tgtEl>
                                          <p:spTgt spid="37"/>
                                        </p:tgtEl>
                                        <p:attrNameLst>
                                          <p:attrName>ppt_w</p:attrName>
                                        </p:attrNameLst>
                                      </p:cBhvr>
                                      <p:tavLst>
                                        <p:tav tm="0">
                                          <p:val>
                                            <p:fltVal val="0"/>
                                          </p:val>
                                        </p:tav>
                                        <p:tav tm="100000">
                                          <p:val>
                                            <p:strVal val="#ppt_w"/>
                                          </p:val>
                                        </p:tav>
                                      </p:tavLst>
                                    </p:anim>
                                    <p:anim calcmode="lin" valueType="num">
                                      <p:cBhvr>
                                        <p:cTn id="37" dur="500" fill="hold"/>
                                        <p:tgtEl>
                                          <p:spTgt spid="37"/>
                                        </p:tgtEl>
                                        <p:attrNameLst>
                                          <p:attrName>ppt_h</p:attrName>
                                        </p:attrNameLst>
                                      </p:cBhvr>
                                      <p:tavLst>
                                        <p:tav tm="0">
                                          <p:val>
                                            <p:fltVal val="0"/>
                                          </p:val>
                                        </p:tav>
                                        <p:tav tm="100000">
                                          <p:val>
                                            <p:strVal val="#ppt_h"/>
                                          </p:val>
                                        </p:tav>
                                      </p:tavLst>
                                    </p:anim>
                                    <p:animEffect transition="in" filter="fade">
                                      <p:cBhvr>
                                        <p:cTn id="38" dur="500"/>
                                        <p:tgtEl>
                                          <p:spTgt spid="37"/>
                                        </p:tgtEl>
                                      </p:cBhvr>
                                    </p:animEffect>
                                  </p:childTnLst>
                                </p:cTn>
                              </p:par>
                            </p:childTnLst>
                          </p:cTn>
                        </p:par>
                        <p:par>
                          <p:cTn id="39" fill="hold">
                            <p:stCondLst>
                              <p:cond delay="5385"/>
                            </p:stCondLst>
                            <p:childTnLst>
                              <p:par>
                                <p:cTn id="40" presetID="42" presetClass="entr" presetSubtype="0" fill="hold" grpId="0" nodeType="after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fade">
                                      <p:cBhvr>
                                        <p:cTn id="42" dur="500"/>
                                        <p:tgtEl>
                                          <p:spTgt spid="76"/>
                                        </p:tgtEl>
                                      </p:cBhvr>
                                    </p:animEffect>
                                    <p:anim calcmode="lin" valueType="num">
                                      <p:cBhvr>
                                        <p:cTn id="43" dur="500" fill="hold"/>
                                        <p:tgtEl>
                                          <p:spTgt spid="76"/>
                                        </p:tgtEl>
                                        <p:attrNameLst>
                                          <p:attrName>ppt_x</p:attrName>
                                        </p:attrNameLst>
                                      </p:cBhvr>
                                      <p:tavLst>
                                        <p:tav tm="0">
                                          <p:val>
                                            <p:strVal val="#ppt_x"/>
                                          </p:val>
                                        </p:tav>
                                        <p:tav tm="100000">
                                          <p:val>
                                            <p:strVal val="#ppt_x"/>
                                          </p:val>
                                        </p:tav>
                                      </p:tavLst>
                                    </p:anim>
                                    <p:anim calcmode="lin" valueType="num">
                                      <p:cBhvr>
                                        <p:cTn id="44" dur="500" fill="hold"/>
                                        <p:tgtEl>
                                          <p:spTgt spid="76"/>
                                        </p:tgtEl>
                                        <p:attrNameLst>
                                          <p:attrName>ppt_y</p:attrName>
                                        </p:attrNameLst>
                                      </p:cBhvr>
                                      <p:tavLst>
                                        <p:tav tm="0">
                                          <p:val>
                                            <p:strVal val="#ppt_y+.1"/>
                                          </p:val>
                                        </p:tav>
                                        <p:tav tm="100000">
                                          <p:val>
                                            <p:strVal val="#ppt_y"/>
                                          </p:val>
                                        </p:tav>
                                      </p:tavLst>
                                    </p:anim>
                                  </p:childTnLst>
                                </p:cTn>
                              </p:par>
                            </p:childTnLst>
                          </p:cTn>
                        </p:par>
                        <p:par>
                          <p:cTn id="45" fill="hold">
                            <p:stCondLst>
                              <p:cond delay="5885"/>
                            </p:stCondLst>
                            <p:childTnLst>
                              <p:par>
                                <p:cTn id="46" presetID="42" presetClass="entr" presetSubtype="0" fill="hold" grpId="0" nodeType="after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fade">
                                      <p:cBhvr>
                                        <p:cTn id="48" dur="500"/>
                                        <p:tgtEl>
                                          <p:spTgt spid="77"/>
                                        </p:tgtEl>
                                      </p:cBhvr>
                                    </p:animEffect>
                                    <p:anim calcmode="lin" valueType="num">
                                      <p:cBhvr>
                                        <p:cTn id="49" dur="500" fill="hold"/>
                                        <p:tgtEl>
                                          <p:spTgt spid="77"/>
                                        </p:tgtEl>
                                        <p:attrNameLst>
                                          <p:attrName>ppt_x</p:attrName>
                                        </p:attrNameLst>
                                      </p:cBhvr>
                                      <p:tavLst>
                                        <p:tav tm="0">
                                          <p:val>
                                            <p:strVal val="#ppt_x"/>
                                          </p:val>
                                        </p:tav>
                                        <p:tav tm="100000">
                                          <p:val>
                                            <p:strVal val="#ppt_x"/>
                                          </p:val>
                                        </p:tav>
                                      </p:tavLst>
                                    </p:anim>
                                    <p:anim calcmode="lin" valueType="num">
                                      <p:cBhvr>
                                        <p:cTn id="50" dur="5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1" repeatCount="indefinite" fill="remove" display="0">
                  <p:stCondLst>
                    <p:cond delay="indefinite"/>
                  </p:stCondLst>
                  <p:endCondLst>
                    <p:cond evt="onStopAudio" delay="0">
                      <p:tgtEl>
                        <p:sldTgt/>
                      </p:tgtEl>
                    </p:cond>
                  </p:endCondLst>
                </p:cTn>
                <p:tgtEl>
                  <p:spTgt spid="26"/>
                </p:tgtEl>
              </p:cMediaNode>
            </p:audio>
          </p:childTnLst>
        </p:cTn>
      </p:par>
    </p:tnLst>
    <p:bldLst>
      <p:bldP spid="48" grpId="0"/>
      <p:bldP spid="15" grpId="0" animBg="1"/>
      <p:bldP spid="14" grpId="0" animBg="1"/>
      <p:bldP spid="43" grpId="0" autoUpdateAnimBg="0"/>
      <p:bldP spid="37" grpId="0"/>
      <p:bldP spid="76" grpId="0"/>
      <p:bldP spid="7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 xmlns:a16="http://schemas.microsoft.com/office/drawing/2014/main" id="{593231BA-E5FA-4052-8D1D-C56E1D82D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7"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理解执行计划</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3717772" y="785979"/>
            <a:ext cx="5102700" cy="779511"/>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矩形 28"/>
          <p:cNvSpPr/>
          <p:nvPr/>
        </p:nvSpPr>
        <p:spPr>
          <a:xfrm>
            <a:off x="4524268" y="622827"/>
            <a:ext cx="3515183" cy="3274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1400" dirty="0">
                <a:latin typeface="微软雅黑" panose="020B0503020204020204" pitchFamily="34" charset="-122"/>
                <a:ea typeface="微软雅黑" panose="020B0503020204020204" pitchFamily="34" charset="-122"/>
              </a:rPr>
              <a:t>三种解析</a:t>
            </a:r>
            <a:endParaRPr lang="zh-CN" altLang="en-US" sz="1400" dirty="0">
              <a:latin typeface="微软雅黑" panose="020B0503020204020204" pitchFamily="34" charset="-122"/>
              <a:ea typeface="微软雅黑" panose="020B0503020204020204" pitchFamily="34" charset="-122"/>
            </a:endParaRPr>
          </a:p>
        </p:txBody>
      </p:sp>
      <p:sp>
        <p:nvSpPr>
          <p:cNvPr id="30" name="六边形 29"/>
          <p:cNvSpPr/>
          <p:nvPr/>
        </p:nvSpPr>
        <p:spPr>
          <a:xfrm>
            <a:off x="2020318" y="2121700"/>
            <a:ext cx="1190447" cy="1026114"/>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2000" b="1" dirty="0" smtClean="0">
                <a:latin typeface="微软雅黑" panose="020B0503020204020204" pitchFamily="34" charset="-122"/>
                <a:ea typeface="微软雅黑" panose="020B0503020204020204" pitchFamily="34" charset="-122"/>
              </a:rPr>
              <a:t>执行计划</a:t>
            </a:r>
            <a:endParaRPr lang="zh-CN" altLang="en-US" sz="2000" b="1" dirty="0">
              <a:latin typeface="微软雅黑" panose="020B0503020204020204" pitchFamily="34" charset="-122"/>
              <a:ea typeface="微软雅黑" panose="020B0503020204020204" pitchFamily="34" charset="-122"/>
            </a:endParaRPr>
          </a:p>
        </p:txBody>
      </p:sp>
      <p:cxnSp>
        <p:nvCxnSpPr>
          <p:cNvPr id="31" name="直接箭头连接符 30"/>
          <p:cNvCxnSpPr>
            <a:stCxn id="30" idx="5"/>
            <a:endCxn id="28" idx="1"/>
          </p:cNvCxnSpPr>
          <p:nvPr/>
        </p:nvCxnSpPr>
        <p:spPr>
          <a:xfrm flipV="1">
            <a:off x="2954237" y="1175735"/>
            <a:ext cx="763535" cy="945965"/>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30" idx="0"/>
            <a:endCxn id="35" idx="1"/>
          </p:cNvCxnSpPr>
          <p:nvPr/>
        </p:nvCxnSpPr>
        <p:spPr>
          <a:xfrm flipV="1">
            <a:off x="3210765" y="2613481"/>
            <a:ext cx="507007" cy="21276"/>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30" idx="1"/>
            <a:endCxn id="38" idx="1"/>
          </p:cNvCxnSpPr>
          <p:nvPr/>
        </p:nvCxnSpPr>
        <p:spPr>
          <a:xfrm>
            <a:off x="2954237" y="3147814"/>
            <a:ext cx="763535" cy="1020180"/>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013312" y="915566"/>
            <a:ext cx="4537095" cy="669416"/>
          </a:xfrm>
          <a:prstGeom prst="rect">
            <a:avLst/>
          </a:prstGeom>
          <a:noFill/>
        </p:spPr>
        <p:txBody>
          <a:bodyPr wrap="square" lIns="68584" tIns="34291" rIns="68584" bIns="34291" rtlCol="0">
            <a:spAutoFit/>
          </a:bodyPr>
          <a:lstStyle/>
          <a:p>
            <a:pPr>
              <a:lnSpc>
                <a:spcPct val="130000"/>
              </a:lnSpc>
            </a:pPr>
            <a:r>
              <a:rPr lang="en-US" altLang="zh-CN" sz="1000" dirty="0">
                <a:solidFill>
                  <a:schemeClr val="tx1">
                    <a:lumMod val="75000"/>
                    <a:lumOff val="25000"/>
                  </a:schemeClr>
                </a:solidFill>
                <a:latin typeface="微软雅黑" pitchFamily="34" charset="-122"/>
                <a:ea typeface="微软雅黑" panose="020B0503020204020204" pitchFamily="34" charset="-122"/>
              </a:rPr>
              <a:t>1</a:t>
            </a:r>
            <a:r>
              <a:rPr lang="zh-CN" altLang="en-US" sz="1000" dirty="0">
                <a:solidFill>
                  <a:schemeClr val="tx1">
                    <a:lumMod val="75000"/>
                    <a:lumOff val="25000"/>
                  </a:schemeClr>
                </a:solidFill>
                <a:latin typeface="微软雅黑" pitchFamily="34" charset="-122"/>
                <a:ea typeface="微软雅黑" panose="020B0503020204020204" pitchFamily="34" charset="-122"/>
              </a:rPr>
              <a:t>）快速软解析或软软解析</a:t>
            </a:r>
            <a:r>
              <a:rPr lang="en-US" altLang="zh-CN" sz="1000" dirty="0">
                <a:solidFill>
                  <a:schemeClr val="tx1">
                    <a:lumMod val="75000"/>
                    <a:lumOff val="25000"/>
                  </a:schemeClr>
                </a:solidFill>
                <a:latin typeface="微软雅黑" pitchFamily="34" charset="-122"/>
                <a:ea typeface="微软雅黑" panose="020B0503020204020204" pitchFamily="34" charset="-122"/>
              </a:rPr>
              <a:t>——</a:t>
            </a:r>
            <a:r>
              <a:rPr lang="zh-CN" altLang="en-US" sz="1000" dirty="0">
                <a:solidFill>
                  <a:schemeClr val="tx1">
                    <a:lumMod val="75000"/>
                    <a:lumOff val="25000"/>
                  </a:schemeClr>
                </a:solidFill>
                <a:latin typeface="微软雅黑" pitchFamily="34" charset="-122"/>
                <a:ea typeface="微软雅黑" panose="020B0503020204020204" pitchFamily="34" charset="-122"/>
              </a:rPr>
              <a:t>服务进程空间中查找该</a:t>
            </a:r>
            <a:r>
              <a:rPr lang="en-US" altLang="zh-CN" sz="1000" dirty="0">
                <a:solidFill>
                  <a:schemeClr val="tx1">
                    <a:lumMod val="75000"/>
                    <a:lumOff val="25000"/>
                  </a:schemeClr>
                </a:solidFill>
                <a:latin typeface="微软雅黑" pitchFamily="34" charset="-122"/>
                <a:ea typeface="微软雅黑" panose="020B0503020204020204" pitchFamily="34" charset="-122"/>
              </a:rPr>
              <a:t>SQL</a:t>
            </a:r>
            <a:r>
              <a:rPr lang="zh-CN" altLang="en-US" sz="1000" dirty="0">
                <a:solidFill>
                  <a:schemeClr val="tx1">
                    <a:lumMod val="75000"/>
                    <a:lumOff val="25000"/>
                  </a:schemeClr>
                </a:solidFill>
                <a:latin typeface="微软雅黑" pitchFamily="34" charset="-122"/>
                <a:ea typeface="微软雅黑" panose="020B0503020204020204" pitchFamily="34" charset="-122"/>
              </a:rPr>
              <a:t>的相关信息</a:t>
            </a:r>
          </a:p>
          <a:p>
            <a:pPr>
              <a:lnSpc>
                <a:spcPct val="130000"/>
              </a:lnSpc>
            </a:pPr>
            <a:r>
              <a:rPr lang="en-US" altLang="zh-CN" sz="1000" dirty="0">
                <a:solidFill>
                  <a:schemeClr val="tx1">
                    <a:lumMod val="75000"/>
                    <a:lumOff val="25000"/>
                  </a:schemeClr>
                </a:solidFill>
                <a:latin typeface="微软雅黑" pitchFamily="34" charset="-122"/>
                <a:ea typeface="微软雅黑" panose="020B0503020204020204" pitchFamily="34" charset="-122"/>
              </a:rPr>
              <a:t>2</a:t>
            </a:r>
            <a:r>
              <a:rPr lang="zh-CN" altLang="en-US" sz="1000" dirty="0">
                <a:solidFill>
                  <a:schemeClr val="tx1">
                    <a:lumMod val="75000"/>
                    <a:lumOff val="25000"/>
                  </a:schemeClr>
                </a:solidFill>
                <a:latin typeface="微软雅黑" pitchFamily="34" charset="-122"/>
                <a:ea typeface="微软雅黑" panose="020B0503020204020204" pitchFamily="34" charset="-122"/>
              </a:rPr>
              <a:t>）软解析</a:t>
            </a:r>
            <a:r>
              <a:rPr lang="en-US" altLang="zh-CN" sz="1000" dirty="0">
                <a:solidFill>
                  <a:schemeClr val="tx1">
                    <a:lumMod val="75000"/>
                    <a:lumOff val="25000"/>
                  </a:schemeClr>
                </a:solidFill>
                <a:latin typeface="微软雅黑" pitchFamily="34" charset="-122"/>
                <a:ea typeface="微软雅黑" panose="020B0503020204020204" pitchFamily="34" charset="-122"/>
              </a:rPr>
              <a:t>——</a:t>
            </a:r>
            <a:r>
              <a:rPr lang="zh-CN" altLang="en-US" sz="1000" dirty="0">
                <a:solidFill>
                  <a:schemeClr val="tx1">
                    <a:lumMod val="75000"/>
                    <a:lumOff val="25000"/>
                  </a:schemeClr>
                </a:solidFill>
                <a:latin typeface="微软雅黑" pitchFamily="34" charset="-122"/>
                <a:ea typeface="微软雅黑" panose="020B0503020204020204" pitchFamily="34" charset="-122"/>
              </a:rPr>
              <a:t>在实例共享池中</a:t>
            </a:r>
            <a:r>
              <a:rPr lang="zh-CN" altLang="en-US" sz="1000" dirty="0" smtClean="0">
                <a:solidFill>
                  <a:schemeClr val="tx1">
                    <a:lumMod val="75000"/>
                    <a:lumOff val="25000"/>
                  </a:schemeClr>
                </a:solidFill>
                <a:latin typeface="微软雅黑" pitchFamily="34" charset="-122"/>
                <a:ea typeface="微软雅黑" panose="020B0503020204020204" pitchFamily="34" charset="-122"/>
              </a:rPr>
              <a:t>查找，资源消耗大于“软软解析”。</a:t>
            </a:r>
            <a:endParaRPr lang="zh-CN" altLang="en-US" sz="1000" dirty="0">
              <a:solidFill>
                <a:schemeClr val="tx1">
                  <a:lumMod val="75000"/>
                  <a:lumOff val="25000"/>
                </a:schemeClr>
              </a:solidFill>
              <a:latin typeface="微软雅黑" pitchFamily="34" charset="-122"/>
              <a:ea typeface="微软雅黑" panose="020B0503020204020204" pitchFamily="34" charset="-122"/>
            </a:endParaRPr>
          </a:p>
          <a:p>
            <a:pPr>
              <a:lnSpc>
                <a:spcPct val="130000"/>
              </a:lnSpc>
            </a:pPr>
            <a:r>
              <a:rPr lang="en-US" altLang="zh-CN" sz="1000" dirty="0">
                <a:solidFill>
                  <a:schemeClr val="tx1">
                    <a:lumMod val="75000"/>
                    <a:lumOff val="25000"/>
                  </a:schemeClr>
                </a:solidFill>
                <a:latin typeface="微软雅黑" pitchFamily="34" charset="-122"/>
                <a:ea typeface="微软雅黑" panose="020B0503020204020204" pitchFamily="34" charset="-122"/>
              </a:rPr>
              <a:t>3</a:t>
            </a:r>
            <a:r>
              <a:rPr lang="zh-CN" altLang="en-US" sz="1000" dirty="0">
                <a:solidFill>
                  <a:schemeClr val="tx1">
                    <a:lumMod val="75000"/>
                    <a:lumOff val="25000"/>
                  </a:schemeClr>
                </a:solidFill>
                <a:latin typeface="微软雅黑" pitchFamily="34" charset="-122"/>
                <a:ea typeface="微软雅黑" panose="020B0503020204020204" pitchFamily="34" charset="-122"/>
              </a:rPr>
              <a:t>）硬解析</a:t>
            </a:r>
            <a:r>
              <a:rPr lang="en-US" altLang="zh-CN" sz="1000" dirty="0">
                <a:solidFill>
                  <a:schemeClr val="tx1">
                    <a:lumMod val="75000"/>
                    <a:lumOff val="25000"/>
                  </a:schemeClr>
                </a:solidFill>
                <a:latin typeface="微软雅黑" pitchFamily="34" charset="-122"/>
                <a:ea typeface="微软雅黑" panose="020B0503020204020204" pitchFamily="34" charset="-122"/>
              </a:rPr>
              <a:t>——</a:t>
            </a:r>
            <a:r>
              <a:rPr lang="zh-CN" altLang="en-US" sz="1000" dirty="0">
                <a:solidFill>
                  <a:schemeClr val="tx1">
                    <a:lumMod val="75000"/>
                    <a:lumOff val="25000"/>
                  </a:schemeClr>
                </a:solidFill>
                <a:latin typeface="微软雅黑" pitchFamily="34" charset="-122"/>
                <a:ea typeface="微软雅黑" panose="020B0503020204020204" pitchFamily="34" charset="-122"/>
              </a:rPr>
              <a:t>申请将</a:t>
            </a:r>
            <a:r>
              <a:rPr lang="en-US" altLang="zh-CN" sz="1000" dirty="0" err="1">
                <a:solidFill>
                  <a:schemeClr val="tx1">
                    <a:lumMod val="75000"/>
                    <a:lumOff val="25000"/>
                  </a:schemeClr>
                </a:solidFill>
                <a:latin typeface="微软雅黑" pitchFamily="34" charset="-122"/>
                <a:ea typeface="微软雅黑" panose="020B0503020204020204" pitchFamily="34" charset="-122"/>
              </a:rPr>
              <a:t>sql</a:t>
            </a:r>
            <a:r>
              <a:rPr lang="zh-CN" altLang="en-US" sz="1000" dirty="0">
                <a:solidFill>
                  <a:schemeClr val="tx1">
                    <a:lumMod val="75000"/>
                    <a:lumOff val="25000"/>
                  </a:schemeClr>
                </a:solidFill>
                <a:latin typeface="微软雅黑" pitchFamily="34" charset="-122"/>
                <a:ea typeface="微软雅黑" panose="020B0503020204020204" pitchFamily="34" charset="-122"/>
              </a:rPr>
              <a:t>语句加载进实例共享池中</a:t>
            </a:r>
            <a:r>
              <a:rPr lang="zh-CN" altLang="en-US" sz="1000" dirty="0" smtClean="0">
                <a:solidFill>
                  <a:schemeClr val="tx1">
                    <a:lumMod val="75000"/>
                    <a:lumOff val="25000"/>
                  </a:schemeClr>
                </a:solidFill>
                <a:latin typeface="微软雅黑" pitchFamily="34" charset="-122"/>
                <a:ea typeface="微软雅黑" panose="020B0503020204020204" pitchFamily="34" charset="-122"/>
              </a:rPr>
              <a:t>。会消耗大量的系统资源。</a:t>
            </a:r>
            <a:endParaRPr lang="zh-CN" altLang="en-US" sz="1000" dirty="0">
              <a:solidFill>
                <a:schemeClr val="tx1">
                  <a:lumMod val="75000"/>
                  <a:lumOff val="25000"/>
                </a:schemeClr>
              </a:solidFill>
              <a:latin typeface="微软雅黑" pitchFamily="34" charset="-122"/>
              <a:ea typeface="微软雅黑" panose="020B0503020204020204" pitchFamily="34" charset="-122"/>
            </a:endParaRPr>
          </a:p>
        </p:txBody>
      </p:sp>
      <p:sp>
        <p:nvSpPr>
          <p:cNvPr id="35" name="矩形 34"/>
          <p:cNvSpPr/>
          <p:nvPr/>
        </p:nvSpPr>
        <p:spPr>
          <a:xfrm>
            <a:off x="3717772" y="1935132"/>
            <a:ext cx="5102700" cy="135669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矩形 35"/>
          <p:cNvSpPr/>
          <p:nvPr/>
        </p:nvSpPr>
        <p:spPr>
          <a:xfrm>
            <a:off x="4524268" y="1779662"/>
            <a:ext cx="3515183" cy="3274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1400" dirty="0">
                <a:latin typeface="微软雅黑" panose="020B0503020204020204" pitchFamily="34" charset="-122"/>
                <a:ea typeface="微软雅黑" panose="020B0503020204020204" pitchFamily="34" charset="-122"/>
              </a:rPr>
              <a:t>统计数据</a:t>
            </a:r>
            <a:endParaRPr lang="zh-CN" altLang="en-US" sz="1400" dirty="0">
              <a:latin typeface="微软雅黑" panose="020B0503020204020204" pitchFamily="34" charset="-122"/>
              <a:ea typeface="微软雅黑" panose="020B0503020204020204" pitchFamily="34" charset="-122"/>
            </a:endParaRPr>
          </a:p>
        </p:txBody>
      </p:sp>
      <p:sp>
        <p:nvSpPr>
          <p:cNvPr id="37" name="TextBox 36"/>
          <p:cNvSpPr txBox="1"/>
          <p:nvPr/>
        </p:nvSpPr>
        <p:spPr>
          <a:xfrm>
            <a:off x="4013312" y="2139702"/>
            <a:ext cx="4807160" cy="1146470"/>
          </a:xfrm>
          <a:prstGeom prst="rect">
            <a:avLst/>
          </a:prstGeom>
          <a:noFill/>
        </p:spPr>
        <p:txBody>
          <a:bodyPr wrap="square" lIns="68584" tIns="34291" rIns="68584" bIns="34291" rtlCol="0">
            <a:spAutoFit/>
          </a:bodyPr>
          <a:lstStyle/>
          <a:p>
            <a:r>
              <a:rPr lang="en-US" altLang="zh-CN" sz="1000" dirty="0" smtClean="0"/>
              <a:t>1</a:t>
            </a:r>
            <a:r>
              <a:rPr lang="zh-CN" altLang="en-US" sz="1000" dirty="0" smtClean="0"/>
              <a:t>、</a:t>
            </a:r>
            <a:r>
              <a:rPr lang="zh-CN" altLang="zh-CN" sz="1000" dirty="0" smtClean="0"/>
              <a:t>系统</a:t>
            </a:r>
            <a:r>
              <a:rPr lang="zh-CN" altLang="zh-CN" sz="1000" dirty="0"/>
              <a:t>统计</a:t>
            </a:r>
            <a:r>
              <a:rPr lang="zh-CN" altLang="zh-CN" sz="1000" dirty="0" smtClean="0"/>
              <a:t>数据</a:t>
            </a:r>
            <a:r>
              <a:rPr lang="zh-CN" altLang="en-US" sz="1000" dirty="0" smtClean="0"/>
              <a:t>：</a:t>
            </a:r>
            <a:r>
              <a:rPr lang="zh-CN" altLang="zh-CN" sz="1000" dirty="0" smtClean="0"/>
              <a:t>系统</a:t>
            </a:r>
            <a:r>
              <a:rPr lang="zh-CN" altLang="zh-CN" sz="1000" dirty="0"/>
              <a:t>统计数据主要包括</a:t>
            </a:r>
            <a:r>
              <a:rPr lang="en-US" altLang="zh-CN" sz="1000" dirty="0"/>
              <a:t>CPU</a:t>
            </a:r>
            <a:r>
              <a:rPr lang="zh-CN" altLang="zh-CN" sz="1000" dirty="0"/>
              <a:t>转速、单块读消耗的时间、多块读消耗的时间、多块读平均每次读取的数据块数等。</a:t>
            </a:r>
            <a:r>
              <a:rPr lang="zh-CN" altLang="zh-CN" sz="1000" dirty="0" smtClean="0">
                <a:solidFill>
                  <a:srgbClr val="FF0000"/>
                </a:solidFill>
              </a:rPr>
              <a:t>反映数据库系统</a:t>
            </a:r>
            <a:r>
              <a:rPr lang="zh-CN" altLang="zh-CN" sz="1000" dirty="0">
                <a:solidFill>
                  <a:srgbClr val="FF0000"/>
                </a:solidFill>
              </a:rPr>
              <a:t>的处理能力</a:t>
            </a:r>
            <a:r>
              <a:rPr lang="zh-CN" altLang="zh-CN" sz="1000" dirty="0"/>
              <a:t>，会对执行计划中的所有操作的</a:t>
            </a:r>
            <a:r>
              <a:rPr lang="zh-CN" altLang="zh-CN" sz="1000" dirty="0" smtClean="0"/>
              <a:t>成本计算</a:t>
            </a:r>
            <a:r>
              <a:rPr lang="zh-CN" altLang="zh-CN" sz="1000" dirty="0"/>
              <a:t>产生重要影响。分为非负载模式和负载模式。</a:t>
            </a:r>
            <a:endParaRPr lang="zh-CN" altLang="zh-CN" sz="1000" dirty="0"/>
          </a:p>
          <a:p>
            <a:r>
              <a:rPr lang="en-US" altLang="zh-CN" sz="1000" dirty="0" smtClean="0"/>
              <a:t>2</a:t>
            </a:r>
            <a:r>
              <a:rPr lang="zh-CN" altLang="en-US" sz="1000" dirty="0" smtClean="0"/>
              <a:t>、</a:t>
            </a:r>
            <a:r>
              <a:rPr lang="zh-CN" altLang="zh-CN" sz="1000" dirty="0" smtClean="0"/>
              <a:t>对象</a:t>
            </a:r>
            <a:r>
              <a:rPr lang="zh-CN" altLang="zh-CN" sz="1000" dirty="0"/>
              <a:t>统计</a:t>
            </a:r>
            <a:r>
              <a:rPr lang="zh-CN" altLang="zh-CN" sz="1000" dirty="0" smtClean="0"/>
              <a:t>数据</a:t>
            </a:r>
            <a:r>
              <a:rPr lang="zh-CN" altLang="en-US" sz="1000" dirty="0" smtClean="0"/>
              <a:t>：</a:t>
            </a:r>
            <a:r>
              <a:rPr lang="zh-CN" altLang="zh-CN" sz="1000" dirty="0" smtClean="0"/>
              <a:t>分为</a:t>
            </a:r>
            <a:r>
              <a:rPr lang="zh-CN" altLang="zh-CN" sz="1000" dirty="0"/>
              <a:t>三</a:t>
            </a:r>
            <a:r>
              <a:rPr lang="zh-CN" altLang="zh-CN" sz="1000" dirty="0" smtClean="0"/>
              <a:t>部分</a:t>
            </a:r>
            <a:r>
              <a:rPr lang="zh-CN" altLang="en-US" sz="1000" dirty="0" smtClean="0"/>
              <a:t>，①</a:t>
            </a:r>
            <a:r>
              <a:rPr lang="zh-CN" altLang="zh-CN" sz="1000" dirty="0" smtClean="0"/>
              <a:t>表（</a:t>
            </a:r>
            <a:r>
              <a:rPr lang="zh-CN" altLang="zh-CN" sz="1000" dirty="0"/>
              <a:t>包括分区及子分区）相关统计数据；</a:t>
            </a:r>
          </a:p>
          <a:p>
            <a:r>
              <a:rPr lang="zh-CN" altLang="en-US" sz="1000" dirty="0"/>
              <a:t>②</a:t>
            </a:r>
            <a:r>
              <a:rPr lang="zh-CN" altLang="zh-CN" sz="1000" dirty="0" smtClean="0"/>
              <a:t>索引</a:t>
            </a:r>
            <a:r>
              <a:rPr lang="zh-CN" altLang="zh-CN" sz="1000" dirty="0"/>
              <a:t>（包括分区及子分区）相关统计数据</a:t>
            </a:r>
            <a:r>
              <a:rPr lang="zh-CN" altLang="zh-CN" sz="1000" dirty="0" smtClean="0"/>
              <a:t>；</a:t>
            </a:r>
            <a:r>
              <a:rPr lang="zh-CN" altLang="en-US" sz="1000" dirty="0" smtClean="0"/>
              <a:t>③</a:t>
            </a:r>
            <a:r>
              <a:rPr lang="zh-CN" altLang="zh-CN" sz="1000" dirty="0" smtClean="0"/>
              <a:t>字段</a:t>
            </a:r>
            <a:r>
              <a:rPr lang="zh-CN" altLang="zh-CN" sz="1000" dirty="0"/>
              <a:t>相关统计数据。</a:t>
            </a:r>
          </a:p>
          <a:p>
            <a:r>
              <a:rPr lang="en-US" altLang="zh-CN" sz="1000" dirty="0" smtClean="0"/>
              <a:t>3</a:t>
            </a:r>
            <a:r>
              <a:rPr lang="zh-CN" altLang="en-US" sz="1000" dirty="0" smtClean="0"/>
              <a:t>、</a:t>
            </a:r>
            <a:r>
              <a:rPr lang="zh-CN" altLang="zh-CN" sz="1000" dirty="0" smtClean="0"/>
              <a:t>扩展</a:t>
            </a:r>
            <a:r>
              <a:rPr lang="zh-CN" altLang="zh-CN" sz="1000" dirty="0"/>
              <a:t>数据</a:t>
            </a:r>
            <a:r>
              <a:rPr lang="zh-CN" altLang="zh-CN" sz="1000" dirty="0" smtClean="0"/>
              <a:t>统计</a:t>
            </a:r>
            <a:r>
              <a:rPr lang="zh-CN" altLang="en-US" sz="1000" dirty="0" smtClean="0"/>
              <a:t>：</a:t>
            </a:r>
            <a:r>
              <a:rPr lang="en-US" altLang="zh-CN" sz="1000" dirty="0" smtClean="0"/>
              <a:t>11g</a:t>
            </a:r>
            <a:r>
              <a:rPr lang="zh-CN" altLang="zh-CN" sz="1000" dirty="0"/>
              <a:t>以上版本。为表中两个以上字段（包括两个字段）或包含字段的表达式生成统计数据，这些统计数据被称为扩展统计数据。</a:t>
            </a:r>
            <a:endParaRPr lang="zh-CN" altLang="zh-CN" sz="1000" dirty="0">
              <a:effectLst/>
            </a:endParaRPr>
          </a:p>
        </p:txBody>
      </p:sp>
      <p:sp>
        <p:nvSpPr>
          <p:cNvPr id="38" name="矩形 37"/>
          <p:cNvSpPr/>
          <p:nvPr/>
        </p:nvSpPr>
        <p:spPr>
          <a:xfrm>
            <a:off x="3717772" y="3711281"/>
            <a:ext cx="5102700" cy="913425"/>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9" name="矩形 38"/>
          <p:cNvSpPr/>
          <p:nvPr/>
        </p:nvSpPr>
        <p:spPr>
          <a:xfrm>
            <a:off x="4524268" y="3555813"/>
            <a:ext cx="3515183" cy="3274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1400">
                <a:latin typeface="微软雅黑" panose="020B0503020204020204" pitchFamily="34" charset="-122"/>
                <a:ea typeface="微软雅黑" panose="020B0503020204020204" pitchFamily="34" charset="-122"/>
              </a:rPr>
              <a:t>执行计划的获取方法</a:t>
            </a:r>
            <a:endParaRPr lang="zh-CN" altLang="en-US" sz="1400" dirty="0">
              <a:latin typeface="微软雅黑" panose="020B0503020204020204" pitchFamily="34" charset="-122"/>
              <a:ea typeface="微软雅黑" panose="020B0503020204020204" pitchFamily="34" charset="-122"/>
            </a:endParaRPr>
          </a:p>
        </p:txBody>
      </p:sp>
      <p:sp>
        <p:nvSpPr>
          <p:cNvPr id="40" name="TextBox 39"/>
          <p:cNvSpPr txBox="1"/>
          <p:nvPr/>
        </p:nvSpPr>
        <p:spPr>
          <a:xfrm>
            <a:off x="4013312" y="3939902"/>
            <a:ext cx="4537095" cy="684805"/>
          </a:xfrm>
          <a:prstGeom prst="rect">
            <a:avLst/>
          </a:prstGeom>
          <a:noFill/>
        </p:spPr>
        <p:txBody>
          <a:bodyPr wrap="square" lIns="68584" tIns="34291" rIns="68584" bIns="34291" rtlCol="0">
            <a:spAutoFit/>
          </a:bodyPr>
          <a:lstStyle/>
          <a:p>
            <a:r>
              <a:rPr lang="en-US" altLang="zh-CN" sz="1000" dirty="0"/>
              <a:t>1</a:t>
            </a:r>
            <a:r>
              <a:rPr lang="zh-CN" altLang="zh-CN" sz="1000" dirty="0"/>
              <a:t>、</a:t>
            </a:r>
            <a:r>
              <a:rPr lang="en-US" altLang="zh-CN" sz="1000" dirty="0" err="1"/>
              <a:t>GUI工具</a:t>
            </a:r>
            <a:r>
              <a:rPr lang="zh-CN" altLang="zh-CN" sz="1000" dirty="0"/>
              <a:t>（</a:t>
            </a:r>
            <a:r>
              <a:rPr lang="en-US" altLang="zh-CN" sz="1000" dirty="0"/>
              <a:t>PL/SQL DEV </a:t>
            </a:r>
            <a:r>
              <a:rPr lang="zh-CN" altLang="zh-CN" sz="1000" dirty="0"/>
              <a:t>或者</a:t>
            </a:r>
            <a:r>
              <a:rPr lang="en-US" altLang="zh-CN" sz="1000" dirty="0"/>
              <a:t> TOAD</a:t>
            </a:r>
            <a:r>
              <a:rPr lang="zh-CN" altLang="zh-CN" sz="1000" dirty="0"/>
              <a:t>）</a:t>
            </a:r>
            <a:endParaRPr lang="zh-CN" altLang="zh-CN" sz="1000" dirty="0"/>
          </a:p>
          <a:p>
            <a:r>
              <a:rPr lang="en-US" altLang="zh-CN" sz="1000" dirty="0"/>
              <a:t>2</a:t>
            </a:r>
            <a:r>
              <a:rPr lang="zh-CN" altLang="zh-CN" sz="1000" dirty="0"/>
              <a:t>、</a:t>
            </a:r>
            <a:r>
              <a:rPr lang="en-US" altLang="zh-CN" sz="1000" dirty="0" err="1"/>
              <a:t>autotrace</a:t>
            </a:r>
            <a:r>
              <a:rPr lang="zh-CN" altLang="zh-CN" sz="1000" dirty="0"/>
              <a:t>的功能——是</a:t>
            </a:r>
            <a:r>
              <a:rPr lang="en-US" altLang="zh-CN" sz="1000" dirty="0"/>
              <a:t>oracle</a:t>
            </a:r>
            <a:r>
              <a:rPr lang="zh-CN" altLang="zh-CN" sz="1000" dirty="0"/>
              <a:t>公司随其本身产品</a:t>
            </a:r>
            <a:r>
              <a:rPr lang="en-US" altLang="zh-CN" sz="1000" dirty="0" err="1"/>
              <a:t>sqlplus</a:t>
            </a:r>
            <a:r>
              <a:rPr lang="zh-CN" altLang="zh-CN" sz="1000" dirty="0"/>
              <a:t>提供的内置功能</a:t>
            </a:r>
            <a:endParaRPr lang="zh-CN" altLang="zh-CN" sz="1000" dirty="0"/>
          </a:p>
          <a:p>
            <a:r>
              <a:rPr lang="en-US" altLang="zh-CN" sz="1000" dirty="0"/>
              <a:t>3</a:t>
            </a:r>
            <a:r>
              <a:rPr lang="zh-CN" altLang="zh-CN" sz="1000" dirty="0"/>
              <a:t>、</a:t>
            </a:r>
            <a:r>
              <a:rPr lang="en-US" altLang="zh-CN" sz="1000" dirty="0"/>
              <a:t>DBMS_XPLAN</a:t>
            </a:r>
            <a:r>
              <a:rPr lang="zh-CN" altLang="zh-CN" sz="1000" dirty="0"/>
              <a:t>包，是</a:t>
            </a:r>
            <a:r>
              <a:rPr lang="en-US" altLang="zh-CN" sz="1000" dirty="0"/>
              <a:t>oracle</a:t>
            </a:r>
            <a:r>
              <a:rPr lang="zh-CN" altLang="zh-CN" sz="1000" dirty="0"/>
              <a:t>数据库的内置包。</a:t>
            </a:r>
            <a:endParaRPr lang="zh-CN" altLang="zh-CN" sz="1000" dirty="0"/>
          </a:p>
          <a:p>
            <a:r>
              <a:rPr lang="en-US" altLang="zh-CN" sz="1000" dirty="0"/>
              <a:t>4</a:t>
            </a:r>
            <a:r>
              <a:rPr lang="zh-CN" altLang="zh-CN" sz="1000" dirty="0"/>
              <a:t>、</a:t>
            </a:r>
            <a:r>
              <a:rPr lang="en-US" altLang="zh-CN" sz="1000" dirty="0"/>
              <a:t>SQL</a:t>
            </a:r>
            <a:r>
              <a:rPr lang="zh-CN" altLang="zh-CN" sz="1000" dirty="0"/>
              <a:t>查询方法</a:t>
            </a:r>
            <a:r>
              <a:rPr lang="en-US" altLang="zh-CN" sz="1000" dirty="0"/>
              <a:t> explain plan *</a:t>
            </a:r>
            <a:endParaRPr lang="zh-CN" altLang="zh-CN" sz="1000" dirty="0">
              <a:effectLst/>
            </a:endParaRPr>
          </a:p>
        </p:txBody>
      </p:sp>
      <p:sp>
        <p:nvSpPr>
          <p:cNvPr id="21" name="矩形 20"/>
          <p:cNvSpPr/>
          <p:nvPr/>
        </p:nvSpPr>
        <p:spPr>
          <a:xfrm>
            <a:off x="437248" y="3651870"/>
            <a:ext cx="1671332" cy="93610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矩形 21"/>
          <p:cNvSpPr/>
          <p:nvPr/>
        </p:nvSpPr>
        <p:spPr>
          <a:xfrm>
            <a:off x="869296" y="3496400"/>
            <a:ext cx="864835" cy="3274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en-US" altLang="zh-CN" sz="1400" dirty="0" smtClean="0">
                <a:latin typeface="微软雅黑" panose="020B0503020204020204" pitchFamily="34" charset="-122"/>
                <a:ea typeface="微软雅黑" panose="020B0503020204020204" pitchFamily="34" charset="-122"/>
              </a:rPr>
              <a:t>SQL</a:t>
            </a:r>
            <a:r>
              <a:rPr lang="zh-CN" altLang="en-US" sz="1400" dirty="0" smtClean="0">
                <a:latin typeface="微软雅黑" panose="020B0503020204020204" pitchFamily="34" charset="-122"/>
                <a:ea typeface="微软雅黑" panose="020B0503020204020204" pitchFamily="34" charset="-122"/>
              </a:rPr>
              <a:t>调优</a:t>
            </a:r>
            <a:endParaRPr lang="zh-CN" altLang="en-US" sz="1400" dirty="0">
              <a:latin typeface="微软雅黑" panose="020B0503020204020204" pitchFamily="34" charset="-122"/>
              <a:ea typeface="微软雅黑" panose="020B0503020204020204" pitchFamily="34" charset="-122"/>
            </a:endParaRPr>
          </a:p>
        </p:txBody>
      </p:sp>
      <p:sp>
        <p:nvSpPr>
          <p:cNvPr id="23" name="TextBox 22"/>
          <p:cNvSpPr txBox="1"/>
          <p:nvPr/>
        </p:nvSpPr>
        <p:spPr>
          <a:xfrm>
            <a:off x="581264" y="3901587"/>
            <a:ext cx="1375792" cy="684805"/>
          </a:xfrm>
          <a:prstGeom prst="rect">
            <a:avLst/>
          </a:prstGeom>
          <a:noFill/>
        </p:spPr>
        <p:txBody>
          <a:bodyPr wrap="square" lIns="68584" tIns="34291" rIns="68584" bIns="34291" rtlCol="0">
            <a:spAutoFit/>
          </a:bodyPr>
          <a:lstStyle/>
          <a:p>
            <a:r>
              <a:rPr lang="en-US" altLang="zh-CN" sz="1000" dirty="0" smtClean="0"/>
              <a:t>SQL Tuning</a:t>
            </a:r>
            <a:r>
              <a:rPr lang="zh-CN" altLang="en-US" sz="1000" dirty="0" smtClean="0"/>
              <a:t>，即通过改写</a:t>
            </a:r>
            <a:r>
              <a:rPr lang="en-US" altLang="zh-CN" sz="1000" dirty="0" smtClean="0"/>
              <a:t>SQL</a:t>
            </a:r>
            <a:r>
              <a:rPr lang="zh-CN" altLang="en-US" sz="1000" dirty="0" smtClean="0"/>
              <a:t>语句来改变其执行计划，从而提升</a:t>
            </a:r>
            <a:r>
              <a:rPr lang="en-US" altLang="zh-CN" sz="1000" dirty="0" smtClean="0"/>
              <a:t>SQL</a:t>
            </a:r>
            <a:r>
              <a:rPr lang="zh-CN" altLang="en-US" sz="1000" dirty="0" smtClean="0"/>
              <a:t>性能</a:t>
            </a:r>
            <a:r>
              <a:rPr lang="zh-CN" altLang="zh-CN" sz="1000" dirty="0" smtClean="0"/>
              <a:t>。</a:t>
            </a:r>
            <a:endParaRPr lang="zh-CN" altLang="zh-CN" sz="1000" dirty="0">
              <a:effectLst/>
            </a:endParaRPr>
          </a:p>
        </p:txBody>
      </p:sp>
      <p:cxnSp>
        <p:nvCxnSpPr>
          <p:cNvPr id="24" name="直接箭头连接符 23"/>
          <p:cNvCxnSpPr>
            <a:stCxn id="30" idx="4"/>
            <a:endCxn id="42" idx="3"/>
          </p:cNvCxnSpPr>
          <p:nvPr/>
        </p:nvCxnSpPr>
        <p:spPr>
          <a:xfrm flipH="1" flipV="1">
            <a:off x="1749279" y="987547"/>
            <a:ext cx="527568" cy="1134153"/>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452396" y="979284"/>
            <a:ext cx="1671332" cy="108841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2" name="矩形 41"/>
          <p:cNvSpPr/>
          <p:nvPr/>
        </p:nvSpPr>
        <p:spPr>
          <a:xfrm>
            <a:off x="884444" y="823814"/>
            <a:ext cx="864835" cy="3274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en-US" altLang="zh-CN" sz="1400" dirty="0" smtClean="0">
                <a:latin typeface="微软雅黑" panose="020B0503020204020204" pitchFamily="34" charset="-122"/>
                <a:ea typeface="微软雅黑" panose="020B0503020204020204" pitchFamily="34" charset="-122"/>
              </a:rPr>
              <a:t>CBO</a:t>
            </a:r>
            <a:endParaRPr lang="zh-CN" altLang="en-US" sz="1400" dirty="0">
              <a:latin typeface="微软雅黑" panose="020B0503020204020204" pitchFamily="34" charset="-122"/>
              <a:ea typeface="微软雅黑" panose="020B0503020204020204" pitchFamily="34" charset="-122"/>
            </a:endParaRPr>
          </a:p>
        </p:txBody>
      </p:sp>
      <p:sp>
        <p:nvSpPr>
          <p:cNvPr id="43" name="TextBox 42"/>
          <p:cNvSpPr txBox="1"/>
          <p:nvPr/>
        </p:nvSpPr>
        <p:spPr>
          <a:xfrm>
            <a:off x="596412" y="1195308"/>
            <a:ext cx="1375792" cy="838693"/>
          </a:xfrm>
          <a:prstGeom prst="rect">
            <a:avLst/>
          </a:prstGeom>
          <a:noFill/>
        </p:spPr>
        <p:txBody>
          <a:bodyPr wrap="square" lIns="68584" tIns="34291" rIns="68584" bIns="34291" rtlCol="0">
            <a:spAutoFit/>
          </a:bodyPr>
          <a:lstStyle/>
          <a:p>
            <a:r>
              <a:rPr lang="en-US" altLang="zh-CN" sz="1000" dirty="0" smtClean="0">
                <a:effectLst/>
              </a:rPr>
              <a:t>Cost Based Optimizer</a:t>
            </a:r>
            <a:r>
              <a:rPr lang="zh-CN" altLang="en-US" sz="1000" dirty="0" smtClean="0">
                <a:effectLst/>
              </a:rPr>
              <a:t>，</a:t>
            </a:r>
            <a:r>
              <a:rPr lang="zh-CN" altLang="en-US" sz="1000" dirty="0"/>
              <a:t>基于成本的优化程序，根据查询使用的资源的成本选择查询的最佳执行方案</a:t>
            </a:r>
            <a:endParaRPr lang="zh-CN" altLang="zh-CN" sz="1000" dirty="0">
              <a:effectLst/>
            </a:endParaRPr>
          </a:p>
        </p:txBody>
      </p:sp>
      <p:cxnSp>
        <p:nvCxnSpPr>
          <p:cNvPr id="44" name="直接箭头连接符 43"/>
          <p:cNvCxnSpPr>
            <a:stCxn id="30" idx="2"/>
            <a:endCxn id="22" idx="3"/>
          </p:cNvCxnSpPr>
          <p:nvPr/>
        </p:nvCxnSpPr>
        <p:spPr>
          <a:xfrm flipH="1">
            <a:off x="1734131" y="3147814"/>
            <a:ext cx="542716" cy="512319"/>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08219"/>
      </p:ext>
    </p:extLst>
  </p:cSld>
  <p:clrMapOvr>
    <a:masterClrMapping/>
  </p:clrMapOvr>
  <p:transition spd="slow">
    <p:cove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childTnLst>
                              </p:cTn>
                            </p:par>
                            <p:par>
                              <p:cTn id="12" fill="hold">
                                <p:stCondLst>
                                  <p:cond delay="750"/>
                                </p:stCondLst>
                                <p:childTnLst>
                                  <p:par>
                                    <p:cTn id="13" presetID="14" presetClass="entr" presetSubtype="1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randombar(horizontal)">
                                          <p:cBhvr>
                                            <p:cTn id="15" dur="500"/>
                                            <p:tgtEl>
                                              <p:spTgt spid="30"/>
                                            </p:tgtEl>
                                          </p:cBhvr>
                                        </p:animEffect>
                                      </p:childTnLst>
                                    </p:cTn>
                                  </p:par>
                                </p:childTnLst>
                              </p:cTn>
                            </p:par>
                            <p:par>
                              <p:cTn id="16" fill="hold">
                                <p:stCondLst>
                                  <p:cond delay="1250"/>
                                </p:stCondLst>
                                <p:childTnLst>
                                  <p:par>
                                    <p:cTn id="17" presetID="22" presetClass="entr" presetSubtype="8"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par>
                                    <p:cTn id="23" presetID="22" presetClass="entr" presetSubtype="8"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par>
                              <p:cTn id="26" fill="hold">
                                <p:stCondLst>
                                  <p:cond delay="1750"/>
                                </p:stCondLst>
                                <p:childTnLst>
                                  <p:par>
                                    <p:cTn id="27" presetID="16" presetClass="entr" presetSubtype="37"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barn(outVertical)">
                                          <p:cBhvr>
                                            <p:cTn id="29" dur="500"/>
                                            <p:tgtEl>
                                              <p:spTgt spid="29"/>
                                            </p:tgtEl>
                                          </p:cBhvr>
                                        </p:animEffect>
                                      </p:childTnLst>
                                    </p:cTn>
                                  </p:par>
                                </p:childTnLst>
                              </p:cTn>
                            </p:par>
                            <p:par>
                              <p:cTn id="30" fill="hold">
                                <p:stCondLst>
                                  <p:cond delay="2250"/>
                                </p:stCondLst>
                                <p:childTnLst>
                                  <p:par>
                                    <p:cTn id="31" presetID="2" presetClass="entr" presetSubtype="1" fill="hold" grpId="0" nodeType="afterEffect" p14:presetBounceEnd="50000">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14:bounceEnd="50000">
                                          <p:cBhvr additive="base">
                                            <p:cTn id="33" dur="500" fill="hold"/>
                                            <p:tgtEl>
                                              <p:spTgt spid="28"/>
                                            </p:tgtEl>
                                            <p:attrNameLst>
                                              <p:attrName>ppt_x</p:attrName>
                                            </p:attrNameLst>
                                          </p:cBhvr>
                                          <p:tavLst>
                                            <p:tav tm="0">
                                              <p:val>
                                                <p:strVal val="#ppt_x"/>
                                              </p:val>
                                            </p:tav>
                                            <p:tav tm="100000">
                                              <p:val>
                                                <p:strVal val="#ppt_x"/>
                                              </p:val>
                                            </p:tav>
                                          </p:tavLst>
                                        </p:anim>
                                        <p:anim calcmode="lin" valueType="num" p14:bounceEnd="50000">
                                          <p:cBhvr additive="base">
                                            <p:cTn id="34" dur="500" fill="hold"/>
                                            <p:tgtEl>
                                              <p:spTgt spid="28"/>
                                            </p:tgtEl>
                                            <p:attrNameLst>
                                              <p:attrName>ppt_y</p:attrName>
                                            </p:attrNameLst>
                                          </p:cBhvr>
                                          <p:tavLst>
                                            <p:tav tm="0">
                                              <p:val>
                                                <p:strVal val="0-#ppt_h/2"/>
                                              </p:val>
                                            </p:tav>
                                            <p:tav tm="100000">
                                              <p:val>
                                                <p:strVal val="#ppt_y"/>
                                              </p:val>
                                            </p:tav>
                                          </p:tavLst>
                                        </p:anim>
                                      </p:childTnLst>
                                    </p:cTn>
                                  </p:par>
                                </p:childTnLst>
                              </p:cTn>
                            </p:par>
                            <p:par>
                              <p:cTn id="35" fill="hold">
                                <p:stCondLst>
                                  <p:cond delay="275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34"/>
                                            </p:tgtEl>
                                            <p:attrNameLst>
                                              <p:attrName>style.visibility</p:attrName>
                                            </p:attrNameLst>
                                          </p:cBhvr>
                                          <p:to>
                                            <p:strVal val="visible"/>
                                          </p:to>
                                        </p:set>
                                        <p:animEffect transition="in" filter="wipe(left)">
                                          <p:cBhvr>
                                            <p:cTn id="38" dur="100"/>
                                            <p:tgtEl>
                                              <p:spTgt spid="34"/>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34"/>
                                            </p:tgtEl>
                                          </p:cBhvr>
                                          <p:to x="80000" y="100000"/>
                                        </p:animScale>
                                        <p:anim by="(#ppt_w*0.10)" calcmode="lin" valueType="num">
                                          <p:cBhvr>
                                            <p:cTn id="41" dur="50" autoRev="1" fill="hold">
                                              <p:stCondLst>
                                                <p:cond delay="0"/>
                                              </p:stCondLst>
                                            </p:cTn>
                                            <p:tgtEl>
                                              <p:spTgt spid="34"/>
                                            </p:tgtEl>
                                            <p:attrNameLst>
                                              <p:attrName>ppt_x</p:attrName>
                                            </p:attrNameLst>
                                          </p:cBhvr>
                                        </p:anim>
                                        <p:anim by="(-#ppt_w*0.10)" calcmode="lin" valueType="num">
                                          <p:cBhvr>
                                            <p:cTn id="42" dur="50" autoRev="1" fill="hold">
                                              <p:stCondLst>
                                                <p:cond delay="0"/>
                                              </p:stCondLst>
                                            </p:cTn>
                                            <p:tgtEl>
                                              <p:spTgt spid="34"/>
                                            </p:tgtEl>
                                            <p:attrNameLst>
                                              <p:attrName>ppt_y</p:attrName>
                                            </p:attrNameLst>
                                          </p:cBhvr>
                                        </p:anim>
                                        <p:animRot by="-480000">
                                          <p:cBhvr>
                                            <p:cTn id="43" dur="50" autoRev="1" fill="hold">
                                              <p:stCondLst>
                                                <p:cond delay="0"/>
                                              </p:stCondLst>
                                            </p:cTn>
                                            <p:tgtEl>
                                              <p:spTgt spid="34"/>
                                            </p:tgtEl>
                                            <p:attrNameLst>
                                              <p:attrName>r</p:attrName>
                                            </p:attrNameLst>
                                          </p:cBhvr>
                                        </p:animRot>
                                      </p:childTnLst>
                                    </p:cTn>
                                  </p:par>
                                </p:childTnLst>
                              </p:cTn>
                            </p:par>
                            <p:par>
                              <p:cTn id="44" fill="hold">
                                <p:stCondLst>
                                  <p:cond delay="5760"/>
                                </p:stCondLst>
                                <p:childTnLst>
                                  <p:par>
                                    <p:cTn id="45" presetID="16" presetClass="entr" presetSubtype="37"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barn(outVertical)">
                                          <p:cBhvr>
                                            <p:cTn id="47" dur="500"/>
                                            <p:tgtEl>
                                              <p:spTgt spid="36"/>
                                            </p:tgtEl>
                                          </p:cBhvr>
                                        </p:animEffect>
                                      </p:childTnLst>
                                    </p:cTn>
                                  </p:par>
                                </p:childTnLst>
                              </p:cTn>
                            </p:par>
                            <p:par>
                              <p:cTn id="48" fill="hold">
                                <p:stCondLst>
                                  <p:cond delay="6260"/>
                                </p:stCondLst>
                                <p:childTnLst>
                                  <p:par>
                                    <p:cTn id="49" presetID="2" presetClass="entr" presetSubtype="1" fill="hold" grpId="0" nodeType="afterEffect" p14:presetBounceEnd="50000">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14:bounceEnd="50000">
                                          <p:cBhvr additive="base">
                                            <p:cTn id="51" dur="500" fill="hold"/>
                                            <p:tgtEl>
                                              <p:spTgt spid="35"/>
                                            </p:tgtEl>
                                            <p:attrNameLst>
                                              <p:attrName>ppt_x</p:attrName>
                                            </p:attrNameLst>
                                          </p:cBhvr>
                                          <p:tavLst>
                                            <p:tav tm="0">
                                              <p:val>
                                                <p:strVal val="#ppt_x"/>
                                              </p:val>
                                            </p:tav>
                                            <p:tav tm="100000">
                                              <p:val>
                                                <p:strVal val="#ppt_x"/>
                                              </p:val>
                                            </p:tav>
                                          </p:tavLst>
                                        </p:anim>
                                        <p:anim calcmode="lin" valueType="num" p14:bounceEnd="50000">
                                          <p:cBhvr additive="base">
                                            <p:cTn id="52" dur="500" fill="hold"/>
                                            <p:tgtEl>
                                              <p:spTgt spid="35"/>
                                            </p:tgtEl>
                                            <p:attrNameLst>
                                              <p:attrName>ppt_y</p:attrName>
                                            </p:attrNameLst>
                                          </p:cBhvr>
                                          <p:tavLst>
                                            <p:tav tm="0">
                                              <p:val>
                                                <p:strVal val="0-#ppt_h/2"/>
                                              </p:val>
                                            </p:tav>
                                            <p:tav tm="100000">
                                              <p:val>
                                                <p:strVal val="#ppt_y"/>
                                              </p:val>
                                            </p:tav>
                                          </p:tavLst>
                                        </p:anim>
                                      </p:childTnLst>
                                    </p:cTn>
                                  </p:par>
                                </p:childTnLst>
                              </p:cTn>
                            </p:par>
                            <p:par>
                              <p:cTn id="53" fill="hold">
                                <p:stCondLst>
                                  <p:cond delay="6760"/>
                                </p:stCondLst>
                                <p:childTnLst>
                                  <p:par>
                                    <p:cTn id="54" presetID="22" presetClass="entr" presetSubtype="8" fill="hold" grpId="0" nodeType="afterEffect">
                                      <p:stCondLst>
                                        <p:cond delay="0"/>
                                      </p:stCondLst>
                                      <p:iterate type="lt">
                                        <p:tmPct val="30000"/>
                                      </p:iterate>
                                      <p:childTnLst>
                                        <p:set>
                                          <p:cBhvr>
                                            <p:cTn id="55" dur="1" fill="hold">
                                              <p:stCondLst>
                                                <p:cond delay="0"/>
                                              </p:stCondLst>
                                            </p:cTn>
                                            <p:tgtEl>
                                              <p:spTgt spid="37"/>
                                            </p:tgtEl>
                                            <p:attrNameLst>
                                              <p:attrName>style.visibility</p:attrName>
                                            </p:attrNameLst>
                                          </p:cBhvr>
                                          <p:to>
                                            <p:strVal val="visible"/>
                                          </p:to>
                                        </p:set>
                                        <p:animEffect transition="in" filter="wipe(left)">
                                          <p:cBhvr>
                                            <p:cTn id="56" dur="100"/>
                                            <p:tgtEl>
                                              <p:spTgt spid="37"/>
                                            </p:tgtEl>
                                          </p:cBhvr>
                                        </p:animEffect>
                                      </p:childTnLst>
                                    </p:cTn>
                                  </p:par>
                                  <p:par>
                                    <p:cTn id="57" presetID="36" presetClass="emph" presetSubtype="0" fill="hold" grpId="1" nodeType="withEffect">
                                      <p:stCondLst>
                                        <p:cond delay="0"/>
                                      </p:stCondLst>
                                      <p:iterate type="lt">
                                        <p:tmPct val="30000"/>
                                      </p:iterate>
                                      <p:childTnLst>
                                        <p:animScale>
                                          <p:cBhvr>
                                            <p:cTn id="58" dur="50" autoRev="1" fill="hold">
                                              <p:stCondLst>
                                                <p:cond delay="0"/>
                                              </p:stCondLst>
                                            </p:cTn>
                                            <p:tgtEl>
                                              <p:spTgt spid="37"/>
                                            </p:tgtEl>
                                          </p:cBhvr>
                                          <p:to x="80000" y="100000"/>
                                        </p:animScale>
                                        <p:anim by="(#ppt_w*0.10)" calcmode="lin" valueType="num">
                                          <p:cBhvr>
                                            <p:cTn id="59" dur="50" autoRev="1" fill="hold">
                                              <p:stCondLst>
                                                <p:cond delay="0"/>
                                              </p:stCondLst>
                                            </p:cTn>
                                            <p:tgtEl>
                                              <p:spTgt spid="37"/>
                                            </p:tgtEl>
                                            <p:attrNameLst>
                                              <p:attrName>ppt_x</p:attrName>
                                            </p:attrNameLst>
                                          </p:cBhvr>
                                        </p:anim>
                                        <p:anim by="(-#ppt_w*0.10)" calcmode="lin" valueType="num">
                                          <p:cBhvr>
                                            <p:cTn id="60" dur="50" autoRev="1" fill="hold">
                                              <p:stCondLst>
                                                <p:cond delay="0"/>
                                              </p:stCondLst>
                                            </p:cTn>
                                            <p:tgtEl>
                                              <p:spTgt spid="37"/>
                                            </p:tgtEl>
                                            <p:attrNameLst>
                                              <p:attrName>ppt_y</p:attrName>
                                            </p:attrNameLst>
                                          </p:cBhvr>
                                        </p:anim>
                                        <p:animRot by="-480000">
                                          <p:cBhvr>
                                            <p:cTn id="61" dur="50" autoRev="1" fill="hold">
                                              <p:stCondLst>
                                                <p:cond delay="0"/>
                                              </p:stCondLst>
                                            </p:cTn>
                                            <p:tgtEl>
                                              <p:spTgt spid="37"/>
                                            </p:tgtEl>
                                            <p:attrNameLst>
                                              <p:attrName>r</p:attrName>
                                            </p:attrNameLst>
                                          </p:cBhvr>
                                        </p:animRot>
                                      </p:childTnLst>
                                    </p:cTn>
                                  </p:par>
                                </p:childTnLst>
                              </p:cTn>
                            </p:par>
                            <p:par>
                              <p:cTn id="62" fill="hold">
                                <p:stCondLst>
                                  <p:cond delay="14000"/>
                                </p:stCondLst>
                                <p:childTnLst>
                                  <p:par>
                                    <p:cTn id="63" presetID="16" presetClass="entr" presetSubtype="37" fill="hold" grpId="0" nodeType="after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barn(outVertical)">
                                          <p:cBhvr>
                                            <p:cTn id="65" dur="500"/>
                                            <p:tgtEl>
                                              <p:spTgt spid="39"/>
                                            </p:tgtEl>
                                          </p:cBhvr>
                                        </p:animEffect>
                                      </p:childTnLst>
                                    </p:cTn>
                                  </p:par>
                                </p:childTnLst>
                              </p:cTn>
                            </p:par>
                            <p:par>
                              <p:cTn id="66" fill="hold">
                                <p:stCondLst>
                                  <p:cond delay="14500"/>
                                </p:stCondLst>
                                <p:childTnLst>
                                  <p:par>
                                    <p:cTn id="67" presetID="2" presetClass="entr" presetSubtype="1" fill="hold" grpId="0" nodeType="afterEffect" p14:presetBounceEnd="50000">
                                      <p:stCondLst>
                                        <p:cond delay="0"/>
                                      </p:stCondLst>
                                      <p:childTnLst>
                                        <p:set>
                                          <p:cBhvr>
                                            <p:cTn id="68" dur="1" fill="hold">
                                              <p:stCondLst>
                                                <p:cond delay="0"/>
                                              </p:stCondLst>
                                            </p:cTn>
                                            <p:tgtEl>
                                              <p:spTgt spid="38"/>
                                            </p:tgtEl>
                                            <p:attrNameLst>
                                              <p:attrName>style.visibility</p:attrName>
                                            </p:attrNameLst>
                                          </p:cBhvr>
                                          <p:to>
                                            <p:strVal val="visible"/>
                                          </p:to>
                                        </p:set>
                                        <p:anim calcmode="lin" valueType="num" p14:bounceEnd="50000">
                                          <p:cBhvr additive="base">
                                            <p:cTn id="69" dur="500" fill="hold"/>
                                            <p:tgtEl>
                                              <p:spTgt spid="38"/>
                                            </p:tgtEl>
                                            <p:attrNameLst>
                                              <p:attrName>ppt_x</p:attrName>
                                            </p:attrNameLst>
                                          </p:cBhvr>
                                          <p:tavLst>
                                            <p:tav tm="0">
                                              <p:val>
                                                <p:strVal val="#ppt_x"/>
                                              </p:val>
                                            </p:tav>
                                            <p:tav tm="100000">
                                              <p:val>
                                                <p:strVal val="#ppt_x"/>
                                              </p:val>
                                            </p:tav>
                                          </p:tavLst>
                                        </p:anim>
                                        <p:anim calcmode="lin" valueType="num" p14:bounceEnd="50000">
                                          <p:cBhvr additive="base">
                                            <p:cTn id="70" dur="500" fill="hold"/>
                                            <p:tgtEl>
                                              <p:spTgt spid="38"/>
                                            </p:tgtEl>
                                            <p:attrNameLst>
                                              <p:attrName>ppt_y</p:attrName>
                                            </p:attrNameLst>
                                          </p:cBhvr>
                                          <p:tavLst>
                                            <p:tav tm="0">
                                              <p:val>
                                                <p:strVal val="0-#ppt_h/2"/>
                                              </p:val>
                                            </p:tav>
                                            <p:tav tm="100000">
                                              <p:val>
                                                <p:strVal val="#ppt_y"/>
                                              </p:val>
                                            </p:tav>
                                          </p:tavLst>
                                        </p:anim>
                                      </p:childTnLst>
                                    </p:cTn>
                                  </p:par>
                                </p:childTnLst>
                              </p:cTn>
                            </p:par>
                            <p:par>
                              <p:cTn id="71" fill="hold">
                                <p:stCondLst>
                                  <p:cond delay="15000"/>
                                </p:stCondLst>
                                <p:childTnLst>
                                  <p:par>
                                    <p:cTn id="72" presetID="22" presetClass="entr" presetSubtype="8" fill="hold" grpId="0" nodeType="afterEffect">
                                      <p:stCondLst>
                                        <p:cond delay="0"/>
                                      </p:stCondLst>
                                      <p:iterate type="lt">
                                        <p:tmPct val="30000"/>
                                      </p:iterate>
                                      <p:childTnLst>
                                        <p:set>
                                          <p:cBhvr>
                                            <p:cTn id="73" dur="1" fill="hold">
                                              <p:stCondLst>
                                                <p:cond delay="0"/>
                                              </p:stCondLst>
                                            </p:cTn>
                                            <p:tgtEl>
                                              <p:spTgt spid="40"/>
                                            </p:tgtEl>
                                            <p:attrNameLst>
                                              <p:attrName>style.visibility</p:attrName>
                                            </p:attrNameLst>
                                          </p:cBhvr>
                                          <p:to>
                                            <p:strVal val="visible"/>
                                          </p:to>
                                        </p:set>
                                        <p:animEffect transition="in" filter="wipe(left)">
                                          <p:cBhvr>
                                            <p:cTn id="74" dur="100"/>
                                            <p:tgtEl>
                                              <p:spTgt spid="40"/>
                                            </p:tgtEl>
                                          </p:cBhvr>
                                        </p:animEffect>
                                      </p:childTnLst>
                                    </p:cTn>
                                  </p:par>
                                  <p:par>
                                    <p:cTn id="75" presetID="36" presetClass="emph" presetSubtype="0" fill="hold" grpId="1" nodeType="withEffect">
                                      <p:stCondLst>
                                        <p:cond delay="0"/>
                                      </p:stCondLst>
                                      <p:iterate type="lt">
                                        <p:tmPct val="30000"/>
                                      </p:iterate>
                                      <p:childTnLst>
                                        <p:animScale>
                                          <p:cBhvr>
                                            <p:cTn id="76" dur="50" autoRev="1" fill="hold">
                                              <p:stCondLst>
                                                <p:cond delay="0"/>
                                              </p:stCondLst>
                                            </p:cTn>
                                            <p:tgtEl>
                                              <p:spTgt spid="40"/>
                                            </p:tgtEl>
                                          </p:cBhvr>
                                          <p:to x="80000" y="100000"/>
                                        </p:animScale>
                                        <p:anim by="(#ppt_w*0.10)" calcmode="lin" valueType="num">
                                          <p:cBhvr>
                                            <p:cTn id="77" dur="50" autoRev="1" fill="hold">
                                              <p:stCondLst>
                                                <p:cond delay="0"/>
                                              </p:stCondLst>
                                            </p:cTn>
                                            <p:tgtEl>
                                              <p:spTgt spid="40"/>
                                            </p:tgtEl>
                                            <p:attrNameLst>
                                              <p:attrName>ppt_x</p:attrName>
                                            </p:attrNameLst>
                                          </p:cBhvr>
                                        </p:anim>
                                        <p:anim by="(-#ppt_w*0.10)" calcmode="lin" valueType="num">
                                          <p:cBhvr>
                                            <p:cTn id="78" dur="50" autoRev="1" fill="hold">
                                              <p:stCondLst>
                                                <p:cond delay="0"/>
                                              </p:stCondLst>
                                            </p:cTn>
                                            <p:tgtEl>
                                              <p:spTgt spid="40"/>
                                            </p:tgtEl>
                                            <p:attrNameLst>
                                              <p:attrName>ppt_y</p:attrName>
                                            </p:attrNameLst>
                                          </p:cBhvr>
                                        </p:anim>
                                        <p:animRot by="-480000">
                                          <p:cBhvr>
                                            <p:cTn id="79" dur="50" autoRev="1" fill="hold">
                                              <p:stCondLst>
                                                <p:cond delay="0"/>
                                              </p:stCondLst>
                                            </p:cTn>
                                            <p:tgtEl>
                                              <p:spTgt spid="40"/>
                                            </p:tgtEl>
                                            <p:attrNameLst>
                                              <p:attrName>r</p:attrName>
                                            </p:attrNameLst>
                                          </p:cBhvr>
                                        </p:animRot>
                                      </p:childTnLst>
                                    </p:cTn>
                                  </p:par>
                                </p:childTnLst>
                              </p:cTn>
                            </p:par>
                            <p:par>
                              <p:cTn id="80" fill="hold">
                                <p:stCondLst>
                                  <p:cond delay="18640"/>
                                </p:stCondLst>
                                <p:childTnLst>
                                  <p:par>
                                    <p:cTn id="81" presetID="16" presetClass="entr" presetSubtype="37" fill="hold" grpId="0" nodeType="after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barn(outVertical)">
                                          <p:cBhvr>
                                            <p:cTn id="83" dur="500"/>
                                            <p:tgtEl>
                                              <p:spTgt spid="22"/>
                                            </p:tgtEl>
                                          </p:cBhvr>
                                        </p:animEffect>
                                      </p:childTnLst>
                                    </p:cTn>
                                  </p:par>
                                </p:childTnLst>
                              </p:cTn>
                            </p:par>
                            <p:par>
                              <p:cTn id="84" fill="hold">
                                <p:stCondLst>
                                  <p:cond delay="19140"/>
                                </p:stCondLst>
                                <p:childTnLst>
                                  <p:par>
                                    <p:cTn id="85" presetID="2" presetClass="entr" presetSubtype="1" fill="hold" grpId="0" nodeType="afterEffect" p14:presetBounceEnd="50000">
                                      <p:stCondLst>
                                        <p:cond delay="0"/>
                                      </p:stCondLst>
                                      <p:childTnLst>
                                        <p:set>
                                          <p:cBhvr>
                                            <p:cTn id="86" dur="1" fill="hold">
                                              <p:stCondLst>
                                                <p:cond delay="0"/>
                                              </p:stCondLst>
                                            </p:cTn>
                                            <p:tgtEl>
                                              <p:spTgt spid="21"/>
                                            </p:tgtEl>
                                            <p:attrNameLst>
                                              <p:attrName>style.visibility</p:attrName>
                                            </p:attrNameLst>
                                          </p:cBhvr>
                                          <p:to>
                                            <p:strVal val="visible"/>
                                          </p:to>
                                        </p:set>
                                        <p:anim calcmode="lin" valueType="num" p14:bounceEnd="50000">
                                          <p:cBhvr additive="base">
                                            <p:cTn id="87" dur="500" fill="hold"/>
                                            <p:tgtEl>
                                              <p:spTgt spid="21"/>
                                            </p:tgtEl>
                                            <p:attrNameLst>
                                              <p:attrName>ppt_x</p:attrName>
                                            </p:attrNameLst>
                                          </p:cBhvr>
                                          <p:tavLst>
                                            <p:tav tm="0">
                                              <p:val>
                                                <p:strVal val="#ppt_x"/>
                                              </p:val>
                                            </p:tav>
                                            <p:tav tm="100000">
                                              <p:val>
                                                <p:strVal val="#ppt_x"/>
                                              </p:val>
                                            </p:tav>
                                          </p:tavLst>
                                        </p:anim>
                                        <p:anim calcmode="lin" valueType="num" p14:bounceEnd="50000">
                                          <p:cBhvr additive="base">
                                            <p:cTn id="88" dur="500" fill="hold"/>
                                            <p:tgtEl>
                                              <p:spTgt spid="21"/>
                                            </p:tgtEl>
                                            <p:attrNameLst>
                                              <p:attrName>ppt_y</p:attrName>
                                            </p:attrNameLst>
                                          </p:cBhvr>
                                          <p:tavLst>
                                            <p:tav tm="0">
                                              <p:val>
                                                <p:strVal val="0-#ppt_h/2"/>
                                              </p:val>
                                            </p:tav>
                                            <p:tav tm="100000">
                                              <p:val>
                                                <p:strVal val="#ppt_y"/>
                                              </p:val>
                                            </p:tav>
                                          </p:tavLst>
                                        </p:anim>
                                      </p:childTnLst>
                                    </p:cTn>
                                  </p:par>
                                </p:childTnLst>
                              </p:cTn>
                            </p:par>
                            <p:par>
                              <p:cTn id="89" fill="hold">
                                <p:stCondLst>
                                  <p:cond delay="19640"/>
                                </p:stCondLst>
                                <p:childTnLst>
                                  <p:par>
                                    <p:cTn id="90" presetID="22" presetClass="entr" presetSubtype="8" fill="hold" grpId="0" nodeType="afterEffect">
                                      <p:stCondLst>
                                        <p:cond delay="0"/>
                                      </p:stCondLst>
                                      <p:iterate type="lt">
                                        <p:tmPct val="30000"/>
                                      </p:iterate>
                                      <p:childTnLst>
                                        <p:set>
                                          <p:cBhvr>
                                            <p:cTn id="91" dur="1" fill="hold">
                                              <p:stCondLst>
                                                <p:cond delay="0"/>
                                              </p:stCondLst>
                                            </p:cTn>
                                            <p:tgtEl>
                                              <p:spTgt spid="23"/>
                                            </p:tgtEl>
                                            <p:attrNameLst>
                                              <p:attrName>style.visibility</p:attrName>
                                            </p:attrNameLst>
                                          </p:cBhvr>
                                          <p:to>
                                            <p:strVal val="visible"/>
                                          </p:to>
                                        </p:set>
                                        <p:animEffect transition="in" filter="wipe(left)">
                                          <p:cBhvr>
                                            <p:cTn id="92" dur="100"/>
                                            <p:tgtEl>
                                              <p:spTgt spid="23"/>
                                            </p:tgtEl>
                                          </p:cBhvr>
                                        </p:animEffect>
                                      </p:childTnLst>
                                    </p:cTn>
                                  </p:par>
                                  <p:par>
                                    <p:cTn id="93" presetID="36" presetClass="emph" presetSubtype="0" fill="hold" grpId="1" nodeType="withEffect">
                                      <p:stCondLst>
                                        <p:cond delay="0"/>
                                      </p:stCondLst>
                                      <p:iterate type="lt">
                                        <p:tmPct val="30000"/>
                                      </p:iterate>
                                      <p:childTnLst>
                                        <p:animScale>
                                          <p:cBhvr>
                                            <p:cTn id="94" dur="50" autoRev="1" fill="hold">
                                              <p:stCondLst>
                                                <p:cond delay="0"/>
                                              </p:stCondLst>
                                            </p:cTn>
                                            <p:tgtEl>
                                              <p:spTgt spid="23"/>
                                            </p:tgtEl>
                                          </p:cBhvr>
                                          <p:to x="80000" y="100000"/>
                                        </p:animScale>
                                        <p:anim by="(#ppt_w*0.10)" calcmode="lin" valueType="num">
                                          <p:cBhvr>
                                            <p:cTn id="95" dur="50" autoRev="1" fill="hold">
                                              <p:stCondLst>
                                                <p:cond delay="0"/>
                                              </p:stCondLst>
                                            </p:cTn>
                                            <p:tgtEl>
                                              <p:spTgt spid="23"/>
                                            </p:tgtEl>
                                            <p:attrNameLst>
                                              <p:attrName>ppt_x</p:attrName>
                                            </p:attrNameLst>
                                          </p:cBhvr>
                                        </p:anim>
                                        <p:anim by="(-#ppt_w*0.10)" calcmode="lin" valueType="num">
                                          <p:cBhvr>
                                            <p:cTn id="96" dur="50" autoRev="1" fill="hold">
                                              <p:stCondLst>
                                                <p:cond delay="0"/>
                                              </p:stCondLst>
                                            </p:cTn>
                                            <p:tgtEl>
                                              <p:spTgt spid="23"/>
                                            </p:tgtEl>
                                            <p:attrNameLst>
                                              <p:attrName>ppt_y</p:attrName>
                                            </p:attrNameLst>
                                          </p:cBhvr>
                                        </p:anim>
                                        <p:animRot by="-480000">
                                          <p:cBhvr>
                                            <p:cTn id="97" dur="50" autoRev="1" fill="hold">
                                              <p:stCondLst>
                                                <p:cond delay="0"/>
                                              </p:stCondLst>
                                            </p:cTn>
                                            <p:tgtEl>
                                              <p:spTgt spid="23"/>
                                            </p:tgtEl>
                                            <p:attrNameLst>
                                              <p:attrName>r</p:attrName>
                                            </p:attrNameLst>
                                          </p:cBhvr>
                                        </p:animRot>
                                      </p:childTnLst>
                                    </p:cTn>
                                  </p:par>
                                </p:childTnLst>
                              </p:cTn>
                            </p:par>
                            <p:par>
                              <p:cTn id="98" fill="hold">
                                <p:stCondLst>
                                  <p:cond delay="20880"/>
                                </p:stCondLst>
                                <p:childTnLst>
                                  <p:par>
                                    <p:cTn id="99" presetID="22" presetClass="entr" presetSubtype="8" fill="hold" nodeType="afterEffect">
                                      <p:stCondLst>
                                        <p:cond delay="0"/>
                                      </p:stCondLst>
                                      <p:childTnLst>
                                        <p:set>
                                          <p:cBhvr>
                                            <p:cTn id="100" dur="1" fill="hold">
                                              <p:stCondLst>
                                                <p:cond delay="0"/>
                                              </p:stCondLst>
                                            </p:cTn>
                                            <p:tgtEl>
                                              <p:spTgt spid="24"/>
                                            </p:tgtEl>
                                            <p:attrNameLst>
                                              <p:attrName>style.visibility</p:attrName>
                                            </p:attrNameLst>
                                          </p:cBhvr>
                                          <p:to>
                                            <p:strVal val="visible"/>
                                          </p:to>
                                        </p:set>
                                        <p:animEffect transition="in" filter="wipe(left)">
                                          <p:cBhvr>
                                            <p:cTn id="101" dur="500"/>
                                            <p:tgtEl>
                                              <p:spTgt spid="24"/>
                                            </p:tgtEl>
                                          </p:cBhvr>
                                        </p:animEffect>
                                      </p:childTnLst>
                                    </p:cTn>
                                  </p:par>
                                </p:childTnLst>
                              </p:cTn>
                            </p:par>
                            <p:par>
                              <p:cTn id="102" fill="hold">
                                <p:stCondLst>
                                  <p:cond delay="21380"/>
                                </p:stCondLst>
                                <p:childTnLst>
                                  <p:par>
                                    <p:cTn id="103" presetID="16" presetClass="entr" presetSubtype="37" fill="hold" grpId="0" nodeType="after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barn(outVertical)">
                                          <p:cBhvr>
                                            <p:cTn id="105" dur="500"/>
                                            <p:tgtEl>
                                              <p:spTgt spid="42"/>
                                            </p:tgtEl>
                                          </p:cBhvr>
                                        </p:animEffect>
                                      </p:childTnLst>
                                    </p:cTn>
                                  </p:par>
                                </p:childTnLst>
                              </p:cTn>
                            </p:par>
                            <p:par>
                              <p:cTn id="106" fill="hold">
                                <p:stCondLst>
                                  <p:cond delay="21880"/>
                                </p:stCondLst>
                                <p:childTnLst>
                                  <p:par>
                                    <p:cTn id="107" presetID="2" presetClass="entr" presetSubtype="1" fill="hold" grpId="0" nodeType="afterEffect" p14:presetBounceEnd="50000">
                                      <p:stCondLst>
                                        <p:cond delay="0"/>
                                      </p:stCondLst>
                                      <p:childTnLst>
                                        <p:set>
                                          <p:cBhvr>
                                            <p:cTn id="108" dur="1" fill="hold">
                                              <p:stCondLst>
                                                <p:cond delay="0"/>
                                              </p:stCondLst>
                                            </p:cTn>
                                            <p:tgtEl>
                                              <p:spTgt spid="41"/>
                                            </p:tgtEl>
                                            <p:attrNameLst>
                                              <p:attrName>style.visibility</p:attrName>
                                            </p:attrNameLst>
                                          </p:cBhvr>
                                          <p:to>
                                            <p:strVal val="visible"/>
                                          </p:to>
                                        </p:set>
                                        <p:anim calcmode="lin" valueType="num" p14:bounceEnd="50000">
                                          <p:cBhvr additive="base">
                                            <p:cTn id="109" dur="500" fill="hold"/>
                                            <p:tgtEl>
                                              <p:spTgt spid="41"/>
                                            </p:tgtEl>
                                            <p:attrNameLst>
                                              <p:attrName>ppt_x</p:attrName>
                                            </p:attrNameLst>
                                          </p:cBhvr>
                                          <p:tavLst>
                                            <p:tav tm="0">
                                              <p:val>
                                                <p:strVal val="#ppt_x"/>
                                              </p:val>
                                            </p:tav>
                                            <p:tav tm="100000">
                                              <p:val>
                                                <p:strVal val="#ppt_x"/>
                                              </p:val>
                                            </p:tav>
                                          </p:tavLst>
                                        </p:anim>
                                        <p:anim calcmode="lin" valueType="num" p14:bounceEnd="50000">
                                          <p:cBhvr additive="base">
                                            <p:cTn id="110" dur="500" fill="hold"/>
                                            <p:tgtEl>
                                              <p:spTgt spid="41"/>
                                            </p:tgtEl>
                                            <p:attrNameLst>
                                              <p:attrName>ppt_y</p:attrName>
                                            </p:attrNameLst>
                                          </p:cBhvr>
                                          <p:tavLst>
                                            <p:tav tm="0">
                                              <p:val>
                                                <p:strVal val="0-#ppt_h/2"/>
                                              </p:val>
                                            </p:tav>
                                            <p:tav tm="100000">
                                              <p:val>
                                                <p:strVal val="#ppt_y"/>
                                              </p:val>
                                            </p:tav>
                                          </p:tavLst>
                                        </p:anim>
                                      </p:childTnLst>
                                    </p:cTn>
                                  </p:par>
                                </p:childTnLst>
                              </p:cTn>
                            </p:par>
                            <p:par>
                              <p:cTn id="111" fill="hold">
                                <p:stCondLst>
                                  <p:cond delay="22380"/>
                                </p:stCondLst>
                                <p:childTnLst>
                                  <p:par>
                                    <p:cTn id="112" presetID="22" presetClass="entr" presetSubtype="8" fill="hold" grpId="0" nodeType="afterEffect">
                                      <p:stCondLst>
                                        <p:cond delay="0"/>
                                      </p:stCondLst>
                                      <p:iterate type="lt">
                                        <p:tmPct val="30000"/>
                                      </p:iterate>
                                      <p:childTnLst>
                                        <p:set>
                                          <p:cBhvr>
                                            <p:cTn id="113" dur="1" fill="hold">
                                              <p:stCondLst>
                                                <p:cond delay="0"/>
                                              </p:stCondLst>
                                            </p:cTn>
                                            <p:tgtEl>
                                              <p:spTgt spid="43"/>
                                            </p:tgtEl>
                                            <p:attrNameLst>
                                              <p:attrName>style.visibility</p:attrName>
                                            </p:attrNameLst>
                                          </p:cBhvr>
                                          <p:to>
                                            <p:strVal val="visible"/>
                                          </p:to>
                                        </p:set>
                                        <p:animEffect transition="in" filter="wipe(left)">
                                          <p:cBhvr>
                                            <p:cTn id="114" dur="100"/>
                                            <p:tgtEl>
                                              <p:spTgt spid="43"/>
                                            </p:tgtEl>
                                          </p:cBhvr>
                                        </p:animEffect>
                                      </p:childTnLst>
                                    </p:cTn>
                                  </p:par>
                                  <p:par>
                                    <p:cTn id="115" presetID="36" presetClass="emph" presetSubtype="0" fill="hold" grpId="1" nodeType="withEffect">
                                      <p:stCondLst>
                                        <p:cond delay="0"/>
                                      </p:stCondLst>
                                      <p:iterate type="lt">
                                        <p:tmPct val="30000"/>
                                      </p:iterate>
                                      <p:childTnLst>
                                        <p:animScale>
                                          <p:cBhvr>
                                            <p:cTn id="116" dur="50" autoRev="1" fill="hold">
                                              <p:stCondLst>
                                                <p:cond delay="0"/>
                                              </p:stCondLst>
                                            </p:cTn>
                                            <p:tgtEl>
                                              <p:spTgt spid="43"/>
                                            </p:tgtEl>
                                          </p:cBhvr>
                                          <p:to x="80000" y="100000"/>
                                        </p:animScale>
                                        <p:anim by="(#ppt_w*0.10)" calcmode="lin" valueType="num">
                                          <p:cBhvr>
                                            <p:cTn id="117" dur="50" autoRev="1" fill="hold">
                                              <p:stCondLst>
                                                <p:cond delay="0"/>
                                              </p:stCondLst>
                                            </p:cTn>
                                            <p:tgtEl>
                                              <p:spTgt spid="43"/>
                                            </p:tgtEl>
                                            <p:attrNameLst>
                                              <p:attrName>ppt_x</p:attrName>
                                            </p:attrNameLst>
                                          </p:cBhvr>
                                        </p:anim>
                                        <p:anim by="(-#ppt_w*0.10)" calcmode="lin" valueType="num">
                                          <p:cBhvr>
                                            <p:cTn id="118" dur="50" autoRev="1" fill="hold">
                                              <p:stCondLst>
                                                <p:cond delay="0"/>
                                              </p:stCondLst>
                                            </p:cTn>
                                            <p:tgtEl>
                                              <p:spTgt spid="43"/>
                                            </p:tgtEl>
                                            <p:attrNameLst>
                                              <p:attrName>ppt_y</p:attrName>
                                            </p:attrNameLst>
                                          </p:cBhvr>
                                        </p:anim>
                                        <p:animRot by="-480000">
                                          <p:cBhvr>
                                            <p:cTn id="119" dur="50" autoRev="1" fill="hold">
                                              <p:stCondLst>
                                                <p:cond delay="0"/>
                                              </p:stCondLst>
                                            </p:cTn>
                                            <p:tgtEl>
                                              <p:spTgt spid="43"/>
                                            </p:tgtEl>
                                            <p:attrNameLst>
                                              <p:attrName>r</p:attrName>
                                            </p:attrNameLst>
                                          </p:cBhvr>
                                        </p:animRot>
                                      </p:childTnLst>
                                    </p:cTn>
                                  </p:par>
                                </p:childTnLst>
                              </p:cTn>
                            </p:par>
                            <p:par>
                              <p:cTn id="120" fill="hold">
                                <p:stCondLst>
                                  <p:cond delay="24010"/>
                                </p:stCondLst>
                                <p:childTnLst>
                                  <p:par>
                                    <p:cTn id="121" presetID="22" presetClass="entr" presetSubtype="8" fill="hold" nodeType="after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wipe(left)">
                                          <p:cBhvr>
                                            <p:cTn id="12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animBg="1"/>
          <p:bldP spid="30" grpId="0" animBg="1"/>
          <p:bldP spid="34" grpId="0"/>
          <p:bldP spid="34" grpId="1"/>
          <p:bldP spid="35" grpId="0" animBg="1"/>
          <p:bldP spid="36" grpId="0" animBg="1"/>
          <p:bldP spid="37" grpId="0"/>
          <p:bldP spid="37" grpId="1"/>
          <p:bldP spid="38" grpId="0" animBg="1"/>
          <p:bldP spid="39" grpId="0" animBg="1"/>
          <p:bldP spid="40" grpId="0"/>
          <p:bldP spid="40" grpId="1"/>
          <p:bldP spid="21" grpId="0" animBg="1"/>
          <p:bldP spid="22" grpId="0" animBg="1"/>
          <p:bldP spid="23" grpId="0"/>
          <p:bldP spid="23" grpId="1"/>
          <p:bldP spid="41" grpId="0" animBg="1"/>
          <p:bldP spid="42" grpId="0" animBg="1"/>
          <p:bldP spid="43" grpId="0"/>
          <p:bldP spid="43"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childTnLst>
                              </p:cTn>
                            </p:par>
                            <p:par>
                              <p:cTn id="12" fill="hold">
                                <p:stCondLst>
                                  <p:cond delay="750"/>
                                </p:stCondLst>
                                <p:childTnLst>
                                  <p:par>
                                    <p:cTn id="13" presetID="14" presetClass="entr" presetSubtype="1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randombar(horizontal)">
                                          <p:cBhvr>
                                            <p:cTn id="15" dur="500"/>
                                            <p:tgtEl>
                                              <p:spTgt spid="30"/>
                                            </p:tgtEl>
                                          </p:cBhvr>
                                        </p:animEffect>
                                      </p:childTnLst>
                                    </p:cTn>
                                  </p:par>
                                </p:childTnLst>
                              </p:cTn>
                            </p:par>
                            <p:par>
                              <p:cTn id="16" fill="hold">
                                <p:stCondLst>
                                  <p:cond delay="1250"/>
                                </p:stCondLst>
                                <p:childTnLst>
                                  <p:par>
                                    <p:cTn id="17" presetID="22" presetClass="entr" presetSubtype="8"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par>
                                    <p:cTn id="23" presetID="22" presetClass="entr" presetSubtype="8"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par>
                              <p:cTn id="26" fill="hold">
                                <p:stCondLst>
                                  <p:cond delay="1750"/>
                                </p:stCondLst>
                                <p:childTnLst>
                                  <p:par>
                                    <p:cTn id="27" presetID="16" presetClass="entr" presetSubtype="37"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barn(outVertical)">
                                          <p:cBhvr>
                                            <p:cTn id="29" dur="500"/>
                                            <p:tgtEl>
                                              <p:spTgt spid="29"/>
                                            </p:tgtEl>
                                          </p:cBhvr>
                                        </p:animEffect>
                                      </p:childTnLst>
                                    </p:cTn>
                                  </p:par>
                                </p:childTnLst>
                              </p:cTn>
                            </p:par>
                            <p:par>
                              <p:cTn id="30" fill="hold">
                                <p:stCondLst>
                                  <p:cond delay="2250"/>
                                </p:stCondLst>
                                <p:childTnLst>
                                  <p:par>
                                    <p:cTn id="31" presetID="2" presetClass="entr" presetSubtype="1"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ppt_x"/>
                                              </p:val>
                                            </p:tav>
                                            <p:tav tm="100000">
                                              <p:val>
                                                <p:strVal val="#ppt_x"/>
                                              </p:val>
                                            </p:tav>
                                          </p:tavLst>
                                        </p:anim>
                                        <p:anim calcmode="lin" valueType="num">
                                          <p:cBhvr additive="base">
                                            <p:cTn id="34" dur="500" fill="hold"/>
                                            <p:tgtEl>
                                              <p:spTgt spid="28"/>
                                            </p:tgtEl>
                                            <p:attrNameLst>
                                              <p:attrName>ppt_y</p:attrName>
                                            </p:attrNameLst>
                                          </p:cBhvr>
                                          <p:tavLst>
                                            <p:tav tm="0">
                                              <p:val>
                                                <p:strVal val="0-#ppt_h/2"/>
                                              </p:val>
                                            </p:tav>
                                            <p:tav tm="100000">
                                              <p:val>
                                                <p:strVal val="#ppt_y"/>
                                              </p:val>
                                            </p:tav>
                                          </p:tavLst>
                                        </p:anim>
                                      </p:childTnLst>
                                    </p:cTn>
                                  </p:par>
                                </p:childTnLst>
                              </p:cTn>
                            </p:par>
                            <p:par>
                              <p:cTn id="35" fill="hold">
                                <p:stCondLst>
                                  <p:cond delay="275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34"/>
                                            </p:tgtEl>
                                            <p:attrNameLst>
                                              <p:attrName>style.visibility</p:attrName>
                                            </p:attrNameLst>
                                          </p:cBhvr>
                                          <p:to>
                                            <p:strVal val="visible"/>
                                          </p:to>
                                        </p:set>
                                        <p:animEffect transition="in" filter="wipe(left)">
                                          <p:cBhvr>
                                            <p:cTn id="38" dur="100"/>
                                            <p:tgtEl>
                                              <p:spTgt spid="34"/>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34"/>
                                            </p:tgtEl>
                                          </p:cBhvr>
                                          <p:to x="80000" y="100000"/>
                                        </p:animScale>
                                        <p:anim by="(#ppt_w*0.10)" calcmode="lin" valueType="num">
                                          <p:cBhvr>
                                            <p:cTn id="41" dur="50" autoRev="1" fill="hold">
                                              <p:stCondLst>
                                                <p:cond delay="0"/>
                                              </p:stCondLst>
                                            </p:cTn>
                                            <p:tgtEl>
                                              <p:spTgt spid="34"/>
                                            </p:tgtEl>
                                            <p:attrNameLst>
                                              <p:attrName>ppt_x</p:attrName>
                                            </p:attrNameLst>
                                          </p:cBhvr>
                                        </p:anim>
                                        <p:anim by="(-#ppt_w*0.10)" calcmode="lin" valueType="num">
                                          <p:cBhvr>
                                            <p:cTn id="42" dur="50" autoRev="1" fill="hold">
                                              <p:stCondLst>
                                                <p:cond delay="0"/>
                                              </p:stCondLst>
                                            </p:cTn>
                                            <p:tgtEl>
                                              <p:spTgt spid="34"/>
                                            </p:tgtEl>
                                            <p:attrNameLst>
                                              <p:attrName>ppt_y</p:attrName>
                                            </p:attrNameLst>
                                          </p:cBhvr>
                                        </p:anim>
                                        <p:animRot by="-480000">
                                          <p:cBhvr>
                                            <p:cTn id="43" dur="50" autoRev="1" fill="hold">
                                              <p:stCondLst>
                                                <p:cond delay="0"/>
                                              </p:stCondLst>
                                            </p:cTn>
                                            <p:tgtEl>
                                              <p:spTgt spid="34"/>
                                            </p:tgtEl>
                                            <p:attrNameLst>
                                              <p:attrName>r</p:attrName>
                                            </p:attrNameLst>
                                          </p:cBhvr>
                                        </p:animRot>
                                      </p:childTnLst>
                                    </p:cTn>
                                  </p:par>
                                </p:childTnLst>
                              </p:cTn>
                            </p:par>
                            <p:par>
                              <p:cTn id="44" fill="hold">
                                <p:stCondLst>
                                  <p:cond delay="5760"/>
                                </p:stCondLst>
                                <p:childTnLst>
                                  <p:par>
                                    <p:cTn id="45" presetID="16" presetClass="entr" presetSubtype="37"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barn(outVertical)">
                                          <p:cBhvr>
                                            <p:cTn id="47" dur="500"/>
                                            <p:tgtEl>
                                              <p:spTgt spid="36"/>
                                            </p:tgtEl>
                                          </p:cBhvr>
                                        </p:animEffect>
                                      </p:childTnLst>
                                    </p:cTn>
                                  </p:par>
                                </p:childTnLst>
                              </p:cTn>
                            </p:par>
                            <p:par>
                              <p:cTn id="48" fill="hold">
                                <p:stCondLst>
                                  <p:cond delay="6260"/>
                                </p:stCondLst>
                                <p:childTnLst>
                                  <p:par>
                                    <p:cTn id="49" presetID="2" presetClass="entr" presetSubtype="1"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ppt_x"/>
                                              </p:val>
                                            </p:tav>
                                            <p:tav tm="100000">
                                              <p:val>
                                                <p:strVal val="#ppt_x"/>
                                              </p:val>
                                            </p:tav>
                                          </p:tavLst>
                                        </p:anim>
                                        <p:anim calcmode="lin" valueType="num">
                                          <p:cBhvr additive="base">
                                            <p:cTn id="52" dur="500" fill="hold"/>
                                            <p:tgtEl>
                                              <p:spTgt spid="35"/>
                                            </p:tgtEl>
                                            <p:attrNameLst>
                                              <p:attrName>ppt_y</p:attrName>
                                            </p:attrNameLst>
                                          </p:cBhvr>
                                          <p:tavLst>
                                            <p:tav tm="0">
                                              <p:val>
                                                <p:strVal val="0-#ppt_h/2"/>
                                              </p:val>
                                            </p:tav>
                                            <p:tav tm="100000">
                                              <p:val>
                                                <p:strVal val="#ppt_y"/>
                                              </p:val>
                                            </p:tav>
                                          </p:tavLst>
                                        </p:anim>
                                      </p:childTnLst>
                                    </p:cTn>
                                  </p:par>
                                </p:childTnLst>
                              </p:cTn>
                            </p:par>
                            <p:par>
                              <p:cTn id="53" fill="hold">
                                <p:stCondLst>
                                  <p:cond delay="6760"/>
                                </p:stCondLst>
                                <p:childTnLst>
                                  <p:par>
                                    <p:cTn id="54" presetID="22" presetClass="entr" presetSubtype="8" fill="hold" grpId="0" nodeType="afterEffect">
                                      <p:stCondLst>
                                        <p:cond delay="0"/>
                                      </p:stCondLst>
                                      <p:iterate type="lt">
                                        <p:tmPct val="30000"/>
                                      </p:iterate>
                                      <p:childTnLst>
                                        <p:set>
                                          <p:cBhvr>
                                            <p:cTn id="55" dur="1" fill="hold">
                                              <p:stCondLst>
                                                <p:cond delay="0"/>
                                              </p:stCondLst>
                                            </p:cTn>
                                            <p:tgtEl>
                                              <p:spTgt spid="37"/>
                                            </p:tgtEl>
                                            <p:attrNameLst>
                                              <p:attrName>style.visibility</p:attrName>
                                            </p:attrNameLst>
                                          </p:cBhvr>
                                          <p:to>
                                            <p:strVal val="visible"/>
                                          </p:to>
                                        </p:set>
                                        <p:animEffect transition="in" filter="wipe(left)">
                                          <p:cBhvr>
                                            <p:cTn id="56" dur="100"/>
                                            <p:tgtEl>
                                              <p:spTgt spid="37"/>
                                            </p:tgtEl>
                                          </p:cBhvr>
                                        </p:animEffect>
                                      </p:childTnLst>
                                    </p:cTn>
                                  </p:par>
                                  <p:par>
                                    <p:cTn id="57" presetID="36" presetClass="emph" presetSubtype="0" fill="hold" grpId="1" nodeType="withEffect">
                                      <p:stCondLst>
                                        <p:cond delay="0"/>
                                      </p:stCondLst>
                                      <p:iterate type="lt">
                                        <p:tmPct val="30000"/>
                                      </p:iterate>
                                      <p:childTnLst>
                                        <p:animScale>
                                          <p:cBhvr>
                                            <p:cTn id="58" dur="50" autoRev="1" fill="hold">
                                              <p:stCondLst>
                                                <p:cond delay="0"/>
                                              </p:stCondLst>
                                            </p:cTn>
                                            <p:tgtEl>
                                              <p:spTgt spid="37"/>
                                            </p:tgtEl>
                                          </p:cBhvr>
                                          <p:to x="80000" y="100000"/>
                                        </p:animScale>
                                        <p:anim by="(#ppt_w*0.10)" calcmode="lin" valueType="num">
                                          <p:cBhvr>
                                            <p:cTn id="59" dur="50" autoRev="1" fill="hold">
                                              <p:stCondLst>
                                                <p:cond delay="0"/>
                                              </p:stCondLst>
                                            </p:cTn>
                                            <p:tgtEl>
                                              <p:spTgt spid="37"/>
                                            </p:tgtEl>
                                            <p:attrNameLst>
                                              <p:attrName>ppt_x</p:attrName>
                                            </p:attrNameLst>
                                          </p:cBhvr>
                                        </p:anim>
                                        <p:anim by="(-#ppt_w*0.10)" calcmode="lin" valueType="num">
                                          <p:cBhvr>
                                            <p:cTn id="60" dur="50" autoRev="1" fill="hold">
                                              <p:stCondLst>
                                                <p:cond delay="0"/>
                                              </p:stCondLst>
                                            </p:cTn>
                                            <p:tgtEl>
                                              <p:spTgt spid="37"/>
                                            </p:tgtEl>
                                            <p:attrNameLst>
                                              <p:attrName>ppt_y</p:attrName>
                                            </p:attrNameLst>
                                          </p:cBhvr>
                                        </p:anim>
                                        <p:animRot by="-480000">
                                          <p:cBhvr>
                                            <p:cTn id="61" dur="50" autoRev="1" fill="hold">
                                              <p:stCondLst>
                                                <p:cond delay="0"/>
                                              </p:stCondLst>
                                            </p:cTn>
                                            <p:tgtEl>
                                              <p:spTgt spid="37"/>
                                            </p:tgtEl>
                                            <p:attrNameLst>
                                              <p:attrName>r</p:attrName>
                                            </p:attrNameLst>
                                          </p:cBhvr>
                                        </p:animRot>
                                      </p:childTnLst>
                                    </p:cTn>
                                  </p:par>
                                </p:childTnLst>
                              </p:cTn>
                            </p:par>
                            <p:par>
                              <p:cTn id="62" fill="hold">
                                <p:stCondLst>
                                  <p:cond delay="14000"/>
                                </p:stCondLst>
                                <p:childTnLst>
                                  <p:par>
                                    <p:cTn id="63" presetID="16" presetClass="entr" presetSubtype="37" fill="hold" grpId="0" nodeType="after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barn(outVertical)">
                                          <p:cBhvr>
                                            <p:cTn id="65" dur="500"/>
                                            <p:tgtEl>
                                              <p:spTgt spid="39"/>
                                            </p:tgtEl>
                                          </p:cBhvr>
                                        </p:animEffect>
                                      </p:childTnLst>
                                    </p:cTn>
                                  </p:par>
                                </p:childTnLst>
                              </p:cTn>
                            </p:par>
                            <p:par>
                              <p:cTn id="66" fill="hold">
                                <p:stCondLst>
                                  <p:cond delay="14500"/>
                                </p:stCondLst>
                                <p:childTnLst>
                                  <p:par>
                                    <p:cTn id="67" presetID="2" presetClass="entr" presetSubtype="1" fill="hold" grpId="0" nodeType="afterEffect">
                                      <p:stCondLst>
                                        <p:cond delay="0"/>
                                      </p:stCondLst>
                                      <p:childTnLst>
                                        <p:set>
                                          <p:cBhvr>
                                            <p:cTn id="68" dur="1" fill="hold">
                                              <p:stCondLst>
                                                <p:cond delay="0"/>
                                              </p:stCondLst>
                                            </p:cTn>
                                            <p:tgtEl>
                                              <p:spTgt spid="38"/>
                                            </p:tgtEl>
                                            <p:attrNameLst>
                                              <p:attrName>style.visibility</p:attrName>
                                            </p:attrNameLst>
                                          </p:cBhvr>
                                          <p:to>
                                            <p:strVal val="visible"/>
                                          </p:to>
                                        </p:set>
                                        <p:anim calcmode="lin" valueType="num">
                                          <p:cBhvr additive="base">
                                            <p:cTn id="69" dur="500" fill="hold"/>
                                            <p:tgtEl>
                                              <p:spTgt spid="38"/>
                                            </p:tgtEl>
                                            <p:attrNameLst>
                                              <p:attrName>ppt_x</p:attrName>
                                            </p:attrNameLst>
                                          </p:cBhvr>
                                          <p:tavLst>
                                            <p:tav tm="0">
                                              <p:val>
                                                <p:strVal val="#ppt_x"/>
                                              </p:val>
                                            </p:tav>
                                            <p:tav tm="100000">
                                              <p:val>
                                                <p:strVal val="#ppt_x"/>
                                              </p:val>
                                            </p:tav>
                                          </p:tavLst>
                                        </p:anim>
                                        <p:anim calcmode="lin" valueType="num">
                                          <p:cBhvr additive="base">
                                            <p:cTn id="70" dur="500" fill="hold"/>
                                            <p:tgtEl>
                                              <p:spTgt spid="38"/>
                                            </p:tgtEl>
                                            <p:attrNameLst>
                                              <p:attrName>ppt_y</p:attrName>
                                            </p:attrNameLst>
                                          </p:cBhvr>
                                          <p:tavLst>
                                            <p:tav tm="0">
                                              <p:val>
                                                <p:strVal val="0-#ppt_h/2"/>
                                              </p:val>
                                            </p:tav>
                                            <p:tav tm="100000">
                                              <p:val>
                                                <p:strVal val="#ppt_y"/>
                                              </p:val>
                                            </p:tav>
                                          </p:tavLst>
                                        </p:anim>
                                      </p:childTnLst>
                                    </p:cTn>
                                  </p:par>
                                </p:childTnLst>
                              </p:cTn>
                            </p:par>
                            <p:par>
                              <p:cTn id="71" fill="hold">
                                <p:stCondLst>
                                  <p:cond delay="15000"/>
                                </p:stCondLst>
                                <p:childTnLst>
                                  <p:par>
                                    <p:cTn id="72" presetID="22" presetClass="entr" presetSubtype="8" fill="hold" grpId="0" nodeType="afterEffect">
                                      <p:stCondLst>
                                        <p:cond delay="0"/>
                                      </p:stCondLst>
                                      <p:iterate type="lt">
                                        <p:tmPct val="30000"/>
                                      </p:iterate>
                                      <p:childTnLst>
                                        <p:set>
                                          <p:cBhvr>
                                            <p:cTn id="73" dur="1" fill="hold">
                                              <p:stCondLst>
                                                <p:cond delay="0"/>
                                              </p:stCondLst>
                                            </p:cTn>
                                            <p:tgtEl>
                                              <p:spTgt spid="40"/>
                                            </p:tgtEl>
                                            <p:attrNameLst>
                                              <p:attrName>style.visibility</p:attrName>
                                            </p:attrNameLst>
                                          </p:cBhvr>
                                          <p:to>
                                            <p:strVal val="visible"/>
                                          </p:to>
                                        </p:set>
                                        <p:animEffect transition="in" filter="wipe(left)">
                                          <p:cBhvr>
                                            <p:cTn id="74" dur="100"/>
                                            <p:tgtEl>
                                              <p:spTgt spid="40"/>
                                            </p:tgtEl>
                                          </p:cBhvr>
                                        </p:animEffect>
                                      </p:childTnLst>
                                    </p:cTn>
                                  </p:par>
                                  <p:par>
                                    <p:cTn id="75" presetID="36" presetClass="emph" presetSubtype="0" fill="hold" grpId="1" nodeType="withEffect">
                                      <p:stCondLst>
                                        <p:cond delay="0"/>
                                      </p:stCondLst>
                                      <p:iterate type="lt">
                                        <p:tmPct val="30000"/>
                                      </p:iterate>
                                      <p:childTnLst>
                                        <p:animScale>
                                          <p:cBhvr>
                                            <p:cTn id="76" dur="50" autoRev="1" fill="hold">
                                              <p:stCondLst>
                                                <p:cond delay="0"/>
                                              </p:stCondLst>
                                            </p:cTn>
                                            <p:tgtEl>
                                              <p:spTgt spid="40"/>
                                            </p:tgtEl>
                                          </p:cBhvr>
                                          <p:to x="80000" y="100000"/>
                                        </p:animScale>
                                        <p:anim by="(#ppt_w*0.10)" calcmode="lin" valueType="num">
                                          <p:cBhvr>
                                            <p:cTn id="77" dur="50" autoRev="1" fill="hold">
                                              <p:stCondLst>
                                                <p:cond delay="0"/>
                                              </p:stCondLst>
                                            </p:cTn>
                                            <p:tgtEl>
                                              <p:spTgt spid="40"/>
                                            </p:tgtEl>
                                            <p:attrNameLst>
                                              <p:attrName>ppt_x</p:attrName>
                                            </p:attrNameLst>
                                          </p:cBhvr>
                                        </p:anim>
                                        <p:anim by="(-#ppt_w*0.10)" calcmode="lin" valueType="num">
                                          <p:cBhvr>
                                            <p:cTn id="78" dur="50" autoRev="1" fill="hold">
                                              <p:stCondLst>
                                                <p:cond delay="0"/>
                                              </p:stCondLst>
                                            </p:cTn>
                                            <p:tgtEl>
                                              <p:spTgt spid="40"/>
                                            </p:tgtEl>
                                            <p:attrNameLst>
                                              <p:attrName>ppt_y</p:attrName>
                                            </p:attrNameLst>
                                          </p:cBhvr>
                                        </p:anim>
                                        <p:animRot by="-480000">
                                          <p:cBhvr>
                                            <p:cTn id="79" dur="50" autoRev="1" fill="hold">
                                              <p:stCondLst>
                                                <p:cond delay="0"/>
                                              </p:stCondLst>
                                            </p:cTn>
                                            <p:tgtEl>
                                              <p:spTgt spid="40"/>
                                            </p:tgtEl>
                                            <p:attrNameLst>
                                              <p:attrName>r</p:attrName>
                                            </p:attrNameLst>
                                          </p:cBhvr>
                                        </p:animRot>
                                      </p:childTnLst>
                                    </p:cTn>
                                  </p:par>
                                </p:childTnLst>
                              </p:cTn>
                            </p:par>
                            <p:par>
                              <p:cTn id="80" fill="hold">
                                <p:stCondLst>
                                  <p:cond delay="18640"/>
                                </p:stCondLst>
                                <p:childTnLst>
                                  <p:par>
                                    <p:cTn id="81" presetID="16" presetClass="entr" presetSubtype="37" fill="hold" grpId="0" nodeType="after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barn(outVertical)">
                                          <p:cBhvr>
                                            <p:cTn id="83" dur="500"/>
                                            <p:tgtEl>
                                              <p:spTgt spid="22"/>
                                            </p:tgtEl>
                                          </p:cBhvr>
                                        </p:animEffect>
                                      </p:childTnLst>
                                    </p:cTn>
                                  </p:par>
                                </p:childTnLst>
                              </p:cTn>
                            </p:par>
                            <p:par>
                              <p:cTn id="84" fill="hold">
                                <p:stCondLst>
                                  <p:cond delay="19140"/>
                                </p:stCondLst>
                                <p:childTnLst>
                                  <p:par>
                                    <p:cTn id="85" presetID="2" presetClass="entr" presetSubtype="1" fill="hold" grpId="0" nodeType="afterEffect">
                                      <p:stCondLst>
                                        <p:cond delay="0"/>
                                      </p:stCondLst>
                                      <p:childTnLst>
                                        <p:set>
                                          <p:cBhvr>
                                            <p:cTn id="86" dur="1" fill="hold">
                                              <p:stCondLst>
                                                <p:cond delay="0"/>
                                              </p:stCondLst>
                                            </p:cTn>
                                            <p:tgtEl>
                                              <p:spTgt spid="21"/>
                                            </p:tgtEl>
                                            <p:attrNameLst>
                                              <p:attrName>style.visibility</p:attrName>
                                            </p:attrNameLst>
                                          </p:cBhvr>
                                          <p:to>
                                            <p:strVal val="visible"/>
                                          </p:to>
                                        </p:set>
                                        <p:anim calcmode="lin" valueType="num">
                                          <p:cBhvr additive="base">
                                            <p:cTn id="87" dur="500" fill="hold"/>
                                            <p:tgtEl>
                                              <p:spTgt spid="21"/>
                                            </p:tgtEl>
                                            <p:attrNameLst>
                                              <p:attrName>ppt_x</p:attrName>
                                            </p:attrNameLst>
                                          </p:cBhvr>
                                          <p:tavLst>
                                            <p:tav tm="0">
                                              <p:val>
                                                <p:strVal val="#ppt_x"/>
                                              </p:val>
                                            </p:tav>
                                            <p:tav tm="100000">
                                              <p:val>
                                                <p:strVal val="#ppt_x"/>
                                              </p:val>
                                            </p:tav>
                                          </p:tavLst>
                                        </p:anim>
                                        <p:anim calcmode="lin" valueType="num">
                                          <p:cBhvr additive="base">
                                            <p:cTn id="88" dur="500" fill="hold"/>
                                            <p:tgtEl>
                                              <p:spTgt spid="21"/>
                                            </p:tgtEl>
                                            <p:attrNameLst>
                                              <p:attrName>ppt_y</p:attrName>
                                            </p:attrNameLst>
                                          </p:cBhvr>
                                          <p:tavLst>
                                            <p:tav tm="0">
                                              <p:val>
                                                <p:strVal val="0-#ppt_h/2"/>
                                              </p:val>
                                            </p:tav>
                                            <p:tav tm="100000">
                                              <p:val>
                                                <p:strVal val="#ppt_y"/>
                                              </p:val>
                                            </p:tav>
                                          </p:tavLst>
                                        </p:anim>
                                      </p:childTnLst>
                                    </p:cTn>
                                  </p:par>
                                </p:childTnLst>
                              </p:cTn>
                            </p:par>
                            <p:par>
                              <p:cTn id="89" fill="hold">
                                <p:stCondLst>
                                  <p:cond delay="19640"/>
                                </p:stCondLst>
                                <p:childTnLst>
                                  <p:par>
                                    <p:cTn id="90" presetID="22" presetClass="entr" presetSubtype="8" fill="hold" grpId="0" nodeType="afterEffect">
                                      <p:stCondLst>
                                        <p:cond delay="0"/>
                                      </p:stCondLst>
                                      <p:iterate type="lt">
                                        <p:tmPct val="30000"/>
                                      </p:iterate>
                                      <p:childTnLst>
                                        <p:set>
                                          <p:cBhvr>
                                            <p:cTn id="91" dur="1" fill="hold">
                                              <p:stCondLst>
                                                <p:cond delay="0"/>
                                              </p:stCondLst>
                                            </p:cTn>
                                            <p:tgtEl>
                                              <p:spTgt spid="23"/>
                                            </p:tgtEl>
                                            <p:attrNameLst>
                                              <p:attrName>style.visibility</p:attrName>
                                            </p:attrNameLst>
                                          </p:cBhvr>
                                          <p:to>
                                            <p:strVal val="visible"/>
                                          </p:to>
                                        </p:set>
                                        <p:animEffect transition="in" filter="wipe(left)">
                                          <p:cBhvr>
                                            <p:cTn id="92" dur="100"/>
                                            <p:tgtEl>
                                              <p:spTgt spid="23"/>
                                            </p:tgtEl>
                                          </p:cBhvr>
                                        </p:animEffect>
                                      </p:childTnLst>
                                    </p:cTn>
                                  </p:par>
                                  <p:par>
                                    <p:cTn id="93" presetID="36" presetClass="emph" presetSubtype="0" fill="hold" grpId="1" nodeType="withEffect">
                                      <p:stCondLst>
                                        <p:cond delay="0"/>
                                      </p:stCondLst>
                                      <p:iterate type="lt">
                                        <p:tmPct val="30000"/>
                                      </p:iterate>
                                      <p:childTnLst>
                                        <p:animScale>
                                          <p:cBhvr>
                                            <p:cTn id="94" dur="50" autoRev="1" fill="hold">
                                              <p:stCondLst>
                                                <p:cond delay="0"/>
                                              </p:stCondLst>
                                            </p:cTn>
                                            <p:tgtEl>
                                              <p:spTgt spid="23"/>
                                            </p:tgtEl>
                                          </p:cBhvr>
                                          <p:to x="80000" y="100000"/>
                                        </p:animScale>
                                        <p:anim by="(#ppt_w*0.10)" calcmode="lin" valueType="num">
                                          <p:cBhvr>
                                            <p:cTn id="95" dur="50" autoRev="1" fill="hold">
                                              <p:stCondLst>
                                                <p:cond delay="0"/>
                                              </p:stCondLst>
                                            </p:cTn>
                                            <p:tgtEl>
                                              <p:spTgt spid="23"/>
                                            </p:tgtEl>
                                            <p:attrNameLst>
                                              <p:attrName>ppt_x</p:attrName>
                                            </p:attrNameLst>
                                          </p:cBhvr>
                                        </p:anim>
                                        <p:anim by="(-#ppt_w*0.10)" calcmode="lin" valueType="num">
                                          <p:cBhvr>
                                            <p:cTn id="96" dur="50" autoRev="1" fill="hold">
                                              <p:stCondLst>
                                                <p:cond delay="0"/>
                                              </p:stCondLst>
                                            </p:cTn>
                                            <p:tgtEl>
                                              <p:spTgt spid="23"/>
                                            </p:tgtEl>
                                            <p:attrNameLst>
                                              <p:attrName>ppt_y</p:attrName>
                                            </p:attrNameLst>
                                          </p:cBhvr>
                                        </p:anim>
                                        <p:animRot by="-480000">
                                          <p:cBhvr>
                                            <p:cTn id="97" dur="50" autoRev="1" fill="hold">
                                              <p:stCondLst>
                                                <p:cond delay="0"/>
                                              </p:stCondLst>
                                            </p:cTn>
                                            <p:tgtEl>
                                              <p:spTgt spid="23"/>
                                            </p:tgtEl>
                                            <p:attrNameLst>
                                              <p:attrName>r</p:attrName>
                                            </p:attrNameLst>
                                          </p:cBhvr>
                                        </p:animRot>
                                      </p:childTnLst>
                                    </p:cTn>
                                  </p:par>
                                </p:childTnLst>
                              </p:cTn>
                            </p:par>
                            <p:par>
                              <p:cTn id="98" fill="hold">
                                <p:stCondLst>
                                  <p:cond delay="20880"/>
                                </p:stCondLst>
                                <p:childTnLst>
                                  <p:par>
                                    <p:cTn id="99" presetID="22" presetClass="entr" presetSubtype="8" fill="hold" nodeType="afterEffect">
                                      <p:stCondLst>
                                        <p:cond delay="0"/>
                                      </p:stCondLst>
                                      <p:childTnLst>
                                        <p:set>
                                          <p:cBhvr>
                                            <p:cTn id="100" dur="1" fill="hold">
                                              <p:stCondLst>
                                                <p:cond delay="0"/>
                                              </p:stCondLst>
                                            </p:cTn>
                                            <p:tgtEl>
                                              <p:spTgt spid="24"/>
                                            </p:tgtEl>
                                            <p:attrNameLst>
                                              <p:attrName>style.visibility</p:attrName>
                                            </p:attrNameLst>
                                          </p:cBhvr>
                                          <p:to>
                                            <p:strVal val="visible"/>
                                          </p:to>
                                        </p:set>
                                        <p:animEffect transition="in" filter="wipe(left)">
                                          <p:cBhvr>
                                            <p:cTn id="101" dur="500"/>
                                            <p:tgtEl>
                                              <p:spTgt spid="24"/>
                                            </p:tgtEl>
                                          </p:cBhvr>
                                        </p:animEffect>
                                      </p:childTnLst>
                                    </p:cTn>
                                  </p:par>
                                </p:childTnLst>
                              </p:cTn>
                            </p:par>
                            <p:par>
                              <p:cTn id="102" fill="hold">
                                <p:stCondLst>
                                  <p:cond delay="21380"/>
                                </p:stCondLst>
                                <p:childTnLst>
                                  <p:par>
                                    <p:cTn id="103" presetID="16" presetClass="entr" presetSubtype="37" fill="hold" grpId="0" nodeType="after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barn(outVertical)">
                                          <p:cBhvr>
                                            <p:cTn id="105" dur="500"/>
                                            <p:tgtEl>
                                              <p:spTgt spid="42"/>
                                            </p:tgtEl>
                                          </p:cBhvr>
                                        </p:animEffect>
                                      </p:childTnLst>
                                    </p:cTn>
                                  </p:par>
                                </p:childTnLst>
                              </p:cTn>
                            </p:par>
                            <p:par>
                              <p:cTn id="106" fill="hold">
                                <p:stCondLst>
                                  <p:cond delay="21880"/>
                                </p:stCondLst>
                                <p:childTnLst>
                                  <p:par>
                                    <p:cTn id="107" presetID="2" presetClass="entr" presetSubtype="1" fill="hold" grpId="0" nodeType="afterEffect">
                                      <p:stCondLst>
                                        <p:cond delay="0"/>
                                      </p:stCondLst>
                                      <p:childTnLst>
                                        <p:set>
                                          <p:cBhvr>
                                            <p:cTn id="108" dur="1" fill="hold">
                                              <p:stCondLst>
                                                <p:cond delay="0"/>
                                              </p:stCondLst>
                                            </p:cTn>
                                            <p:tgtEl>
                                              <p:spTgt spid="41"/>
                                            </p:tgtEl>
                                            <p:attrNameLst>
                                              <p:attrName>style.visibility</p:attrName>
                                            </p:attrNameLst>
                                          </p:cBhvr>
                                          <p:to>
                                            <p:strVal val="visible"/>
                                          </p:to>
                                        </p:set>
                                        <p:anim calcmode="lin" valueType="num">
                                          <p:cBhvr additive="base">
                                            <p:cTn id="109" dur="500" fill="hold"/>
                                            <p:tgtEl>
                                              <p:spTgt spid="41"/>
                                            </p:tgtEl>
                                            <p:attrNameLst>
                                              <p:attrName>ppt_x</p:attrName>
                                            </p:attrNameLst>
                                          </p:cBhvr>
                                          <p:tavLst>
                                            <p:tav tm="0">
                                              <p:val>
                                                <p:strVal val="#ppt_x"/>
                                              </p:val>
                                            </p:tav>
                                            <p:tav tm="100000">
                                              <p:val>
                                                <p:strVal val="#ppt_x"/>
                                              </p:val>
                                            </p:tav>
                                          </p:tavLst>
                                        </p:anim>
                                        <p:anim calcmode="lin" valueType="num">
                                          <p:cBhvr additive="base">
                                            <p:cTn id="110" dur="500" fill="hold"/>
                                            <p:tgtEl>
                                              <p:spTgt spid="41"/>
                                            </p:tgtEl>
                                            <p:attrNameLst>
                                              <p:attrName>ppt_y</p:attrName>
                                            </p:attrNameLst>
                                          </p:cBhvr>
                                          <p:tavLst>
                                            <p:tav tm="0">
                                              <p:val>
                                                <p:strVal val="0-#ppt_h/2"/>
                                              </p:val>
                                            </p:tav>
                                            <p:tav tm="100000">
                                              <p:val>
                                                <p:strVal val="#ppt_y"/>
                                              </p:val>
                                            </p:tav>
                                          </p:tavLst>
                                        </p:anim>
                                      </p:childTnLst>
                                    </p:cTn>
                                  </p:par>
                                </p:childTnLst>
                              </p:cTn>
                            </p:par>
                            <p:par>
                              <p:cTn id="111" fill="hold">
                                <p:stCondLst>
                                  <p:cond delay="22380"/>
                                </p:stCondLst>
                                <p:childTnLst>
                                  <p:par>
                                    <p:cTn id="112" presetID="22" presetClass="entr" presetSubtype="8" fill="hold" grpId="0" nodeType="afterEffect">
                                      <p:stCondLst>
                                        <p:cond delay="0"/>
                                      </p:stCondLst>
                                      <p:iterate type="lt">
                                        <p:tmPct val="30000"/>
                                      </p:iterate>
                                      <p:childTnLst>
                                        <p:set>
                                          <p:cBhvr>
                                            <p:cTn id="113" dur="1" fill="hold">
                                              <p:stCondLst>
                                                <p:cond delay="0"/>
                                              </p:stCondLst>
                                            </p:cTn>
                                            <p:tgtEl>
                                              <p:spTgt spid="43"/>
                                            </p:tgtEl>
                                            <p:attrNameLst>
                                              <p:attrName>style.visibility</p:attrName>
                                            </p:attrNameLst>
                                          </p:cBhvr>
                                          <p:to>
                                            <p:strVal val="visible"/>
                                          </p:to>
                                        </p:set>
                                        <p:animEffect transition="in" filter="wipe(left)">
                                          <p:cBhvr>
                                            <p:cTn id="114" dur="100"/>
                                            <p:tgtEl>
                                              <p:spTgt spid="43"/>
                                            </p:tgtEl>
                                          </p:cBhvr>
                                        </p:animEffect>
                                      </p:childTnLst>
                                    </p:cTn>
                                  </p:par>
                                  <p:par>
                                    <p:cTn id="115" presetID="36" presetClass="emph" presetSubtype="0" fill="hold" grpId="1" nodeType="withEffect">
                                      <p:stCondLst>
                                        <p:cond delay="0"/>
                                      </p:stCondLst>
                                      <p:iterate type="lt">
                                        <p:tmPct val="30000"/>
                                      </p:iterate>
                                      <p:childTnLst>
                                        <p:animScale>
                                          <p:cBhvr>
                                            <p:cTn id="116" dur="50" autoRev="1" fill="hold">
                                              <p:stCondLst>
                                                <p:cond delay="0"/>
                                              </p:stCondLst>
                                            </p:cTn>
                                            <p:tgtEl>
                                              <p:spTgt spid="43"/>
                                            </p:tgtEl>
                                          </p:cBhvr>
                                          <p:to x="80000" y="100000"/>
                                        </p:animScale>
                                        <p:anim by="(#ppt_w*0.10)" calcmode="lin" valueType="num">
                                          <p:cBhvr>
                                            <p:cTn id="117" dur="50" autoRev="1" fill="hold">
                                              <p:stCondLst>
                                                <p:cond delay="0"/>
                                              </p:stCondLst>
                                            </p:cTn>
                                            <p:tgtEl>
                                              <p:spTgt spid="43"/>
                                            </p:tgtEl>
                                            <p:attrNameLst>
                                              <p:attrName>ppt_x</p:attrName>
                                            </p:attrNameLst>
                                          </p:cBhvr>
                                        </p:anim>
                                        <p:anim by="(-#ppt_w*0.10)" calcmode="lin" valueType="num">
                                          <p:cBhvr>
                                            <p:cTn id="118" dur="50" autoRev="1" fill="hold">
                                              <p:stCondLst>
                                                <p:cond delay="0"/>
                                              </p:stCondLst>
                                            </p:cTn>
                                            <p:tgtEl>
                                              <p:spTgt spid="43"/>
                                            </p:tgtEl>
                                            <p:attrNameLst>
                                              <p:attrName>ppt_y</p:attrName>
                                            </p:attrNameLst>
                                          </p:cBhvr>
                                        </p:anim>
                                        <p:animRot by="-480000">
                                          <p:cBhvr>
                                            <p:cTn id="119" dur="50" autoRev="1" fill="hold">
                                              <p:stCondLst>
                                                <p:cond delay="0"/>
                                              </p:stCondLst>
                                            </p:cTn>
                                            <p:tgtEl>
                                              <p:spTgt spid="43"/>
                                            </p:tgtEl>
                                            <p:attrNameLst>
                                              <p:attrName>r</p:attrName>
                                            </p:attrNameLst>
                                          </p:cBhvr>
                                        </p:animRot>
                                      </p:childTnLst>
                                    </p:cTn>
                                  </p:par>
                                </p:childTnLst>
                              </p:cTn>
                            </p:par>
                            <p:par>
                              <p:cTn id="120" fill="hold">
                                <p:stCondLst>
                                  <p:cond delay="24010"/>
                                </p:stCondLst>
                                <p:childTnLst>
                                  <p:par>
                                    <p:cTn id="121" presetID="22" presetClass="entr" presetSubtype="8" fill="hold" nodeType="after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wipe(left)">
                                          <p:cBhvr>
                                            <p:cTn id="12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animBg="1"/>
          <p:bldP spid="30" grpId="0" animBg="1"/>
          <p:bldP spid="34" grpId="0"/>
          <p:bldP spid="34" grpId="1"/>
          <p:bldP spid="35" grpId="0" animBg="1"/>
          <p:bldP spid="36" grpId="0" animBg="1"/>
          <p:bldP spid="37" grpId="0"/>
          <p:bldP spid="37" grpId="1"/>
          <p:bldP spid="38" grpId="0" animBg="1"/>
          <p:bldP spid="39" grpId="0" animBg="1"/>
          <p:bldP spid="40" grpId="0"/>
          <p:bldP spid="40" grpId="1"/>
          <p:bldP spid="21" grpId="0" animBg="1"/>
          <p:bldP spid="22" grpId="0" animBg="1"/>
          <p:bldP spid="23" grpId="0"/>
          <p:bldP spid="23" grpId="1"/>
          <p:bldP spid="41" grpId="0" animBg="1"/>
          <p:bldP spid="42" grpId="0" animBg="1"/>
          <p:bldP spid="43" grpId="0"/>
          <p:bldP spid="43" grpId="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a:extLst>
              <a:ext uri="{FF2B5EF4-FFF2-40B4-BE49-F238E27FC236}">
                <a16:creationId xmlns="" xmlns:a16="http://schemas.microsoft.com/office/drawing/2014/main" id="{2EB60552-7E87-4B44-81A3-F00B51F95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6" name="Title 1"/>
          <p:cNvSpPr txBox="1">
            <a:spLocks/>
          </p:cNvSpPr>
          <p:nvPr/>
        </p:nvSpPr>
        <p:spPr>
          <a:xfrm>
            <a:off x="857880" y="200199"/>
            <a:ext cx="414616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smtClean="0">
                <a:solidFill>
                  <a:schemeClr val="tx1"/>
                </a:solidFill>
                <a:latin typeface="微软雅黑" panose="020B0503020204020204" pitchFamily="34" charset="-122"/>
                <a:ea typeface="微软雅黑" panose="020B0503020204020204" pitchFamily="34" charset="-122"/>
              </a:rPr>
              <a:t>SQL</a:t>
            </a:r>
            <a:r>
              <a:rPr lang="zh-CN" altLang="en-US" sz="1800" b="1" dirty="0" smtClean="0">
                <a:solidFill>
                  <a:schemeClr val="tx1"/>
                </a:solidFill>
                <a:latin typeface="微软雅黑" panose="020B0503020204020204" pitchFamily="34" charset="-122"/>
                <a:ea typeface="微软雅黑" panose="020B0503020204020204" pitchFamily="34" charset="-122"/>
              </a:rPr>
              <a:t>语句</a:t>
            </a:r>
            <a:r>
              <a:rPr lang="zh-CN" altLang="en-US" sz="1800" b="1" dirty="0">
                <a:solidFill>
                  <a:schemeClr val="tx1"/>
                </a:solidFill>
                <a:latin typeface="微软雅黑" panose="020B0503020204020204" pitchFamily="34" charset="-122"/>
                <a:ea typeface="微软雅黑" panose="020B0503020204020204" pitchFamily="34" charset="-122"/>
              </a:rPr>
              <a:t>运行可以分作三个运行阶段</a:t>
            </a:r>
            <a:endParaRPr lang="en-GB" altLang="zh-CN" sz="1800" b="1" dirty="0">
              <a:solidFill>
                <a:schemeClr val="tx1"/>
              </a:solidFill>
              <a:latin typeface="微软雅黑" panose="020B0503020204020204" pitchFamily="34" charset="-122"/>
              <a:ea typeface="微软雅黑" panose="020B0503020204020204" pitchFamily="34" charset="-122"/>
            </a:endParaRPr>
          </a:p>
        </p:txBody>
      </p:sp>
      <p:sp>
        <p:nvSpPr>
          <p:cNvPr id="2" name="矩形 1"/>
          <p:cNvSpPr/>
          <p:nvPr/>
        </p:nvSpPr>
        <p:spPr>
          <a:xfrm>
            <a:off x="467544" y="448092"/>
            <a:ext cx="7632848" cy="3231654"/>
          </a:xfrm>
          <a:prstGeom prst="rect">
            <a:avLst/>
          </a:prstGeom>
        </p:spPr>
        <p:txBody>
          <a:bodyPr wrap="square">
            <a:spAutoFit/>
          </a:bodyPr>
          <a:lstStyle/>
          <a:p>
            <a:endParaRPr lang="zh-CN" altLang="en-US" dirty="0"/>
          </a:p>
          <a:p>
            <a:endParaRPr lang="zh-CN" altLang="en-US" dirty="0"/>
          </a:p>
          <a:p>
            <a:r>
              <a:rPr lang="en-US" altLang="zh-CN" sz="1400" b="1" dirty="0" smtClean="0"/>
              <a:t>1</a:t>
            </a:r>
            <a:r>
              <a:rPr lang="en-US" altLang="zh-CN" sz="1400" b="1" dirty="0"/>
              <a:t>.</a:t>
            </a:r>
            <a:r>
              <a:rPr lang="zh-CN" altLang="en-US" sz="1400" dirty="0" smtClean="0"/>
              <a:t>解析</a:t>
            </a:r>
            <a:r>
              <a:rPr lang="en-US" altLang="zh-CN" sz="1400" b="1" dirty="0"/>
              <a:t>Parse</a:t>
            </a:r>
            <a:r>
              <a:rPr lang="zh-CN" altLang="en-US" sz="1400" dirty="0"/>
              <a:t>： </a:t>
            </a:r>
          </a:p>
          <a:p>
            <a:r>
              <a:rPr lang="zh-CN" altLang="en-US" sz="1400" dirty="0" smtClean="0"/>
              <a:t>硬</a:t>
            </a:r>
            <a:r>
              <a:rPr lang="zh-CN" altLang="en-US" sz="1400" dirty="0"/>
              <a:t>解析 </a:t>
            </a:r>
            <a:r>
              <a:rPr lang="en-US" altLang="zh-CN" sz="1400" dirty="0"/>
              <a:t>– </a:t>
            </a:r>
            <a:r>
              <a:rPr lang="zh-CN" altLang="en-US" sz="1400" dirty="0"/>
              <a:t>包括语法解析、语义解析、查询转换、生成执行计划等等 </a:t>
            </a:r>
          </a:p>
          <a:p>
            <a:r>
              <a:rPr lang="zh-CN" altLang="en-US" sz="1400" dirty="0" smtClean="0"/>
              <a:t>软</a:t>
            </a:r>
            <a:r>
              <a:rPr lang="zh-CN" altLang="en-US" sz="1400" dirty="0"/>
              <a:t>解析 </a:t>
            </a:r>
            <a:r>
              <a:rPr lang="en-US" altLang="zh-CN" sz="1400" dirty="0"/>
              <a:t>– </a:t>
            </a:r>
            <a:r>
              <a:rPr lang="zh-CN" altLang="en-US" sz="1400" dirty="0"/>
              <a:t>包括语法解析、语义解析和定位游标缓存 </a:t>
            </a:r>
          </a:p>
          <a:p>
            <a:r>
              <a:rPr lang="zh-CN" altLang="en-US" sz="1400" dirty="0" smtClean="0"/>
              <a:t>软软</a:t>
            </a:r>
            <a:r>
              <a:rPr lang="zh-CN" altLang="en-US" sz="1400" dirty="0"/>
              <a:t>解析 </a:t>
            </a:r>
          </a:p>
          <a:p>
            <a:r>
              <a:rPr lang="zh-CN" altLang="en-US" sz="1400" dirty="0" smtClean="0"/>
              <a:t>直接</a:t>
            </a:r>
            <a:r>
              <a:rPr lang="zh-CN" altLang="en-US" sz="1400" dirty="0"/>
              <a:t>复用打开的游标 </a:t>
            </a:r>
            <a:endParaRPr lang="en-US" altLang="zh-CN" sz="1400" dirty="0" smtClean="0"/>
          </a:p>
          <a:p>
            <a:endParaRPr lang="zh-CN" altLang="en-US" sz="1400" dirty="0"/>
          </a:p>
          <a:p>
            <a:r>
              <a:rPr lang="en-US" altLang="zh-CN" sz="1400" b="1" dirty="0"/>
              <a:t>2.</a:t>
            </a:r>
            <a:r>
              <a:rPr lang="zh-CN" altLang="en-US" sz="1400" dirty="0"/>
              <a:t>执行</a:t>
            </a:r>
            <a:r>
              <a:rPr lang="en-US" altLang="zh-CN" sz="1400" b="1" dirty="0"/>
              <a:t>Execute</a:t>
            </a:r>
            <a:r>
              <a:rPr lang="zh-CN" altLang="en-US" sz="1400" dirty="0"/>
              <a:t>，具体取决于执行计划： </a:t>
            </a:r>
          </a:p>
          <a:p>
            <a:r>
              <a:rPr lang="en-US" altLang="zh-CN" sz="1400" dirty="0" smtClean="0"/>
              <a:t>Row </a:t>
            </a:r>
            <a:r>
              <a:rPr lang="en-US" altLang="zh-CN" sz="1400" dirty="0"/>
              <a:t>access </a:t>
            </a:r>
          </a:p>
          <a:p>
            <a:r>
              <a:rPr lang="zh-CN" altLang="en-US" sz="1400" dirty="0" smtClean="0"/>
              <a:t>排序 </a:t>
            </a:r>
            <a:endParaRPr lang="zh-CN" altLang="en-US" sz="1400" dirty="0"/>
          </a:p>
          <a:p>
            <a:r>
              <a:rPr lang="en-US" altLang="zh-CN" sz="1400" dirty="0" smtClean="0"/>
              <a:t>Join</a:t>
            </a:r>
          </a:p>
          <a:p>
            <a:r>
              <a:rPr lang="en-US" altLang="zh-CN" sz="1400" dirty="0" smtClean="0"/>
              <a:t> </a:t>
            </a:r>
            <a:endParaRPr lang="en-US" altLang="zh-CN" sz="1400" dirty="0"/>
          </a:p>
          <a:p>
            <a:r>
              <a:rPr lang="en-US" altLang="zh-CN" sz="1400" b="1" dirty="0"/>
              <a:t>3.</a:t>
            </a:r>
            <a:r>
              <a:rPr lang="zh-CN" altLang="en-US" sz="1400" dirty="0"/>
              <a:t>返回结果集</a:t>
            </a:r>
            <a:r>
              <a:rPr lang="en-US" altLang="zh-CN" sz="1400" b="1" dirty="0"/>
              <a:t>Fetch</a:t>
            </a:r>
            <a:r>
              <a:rPr lang="zh-CN" altLang="en-US" sz="1400" dirty="0"/>
              <a:t>，</a:t>
            </a:r>
            <a:r>
              <a:rPr lang="en-US" altLang="zh-CN" sz="1400" b="1" dirty="0"/>
              <a:t>Client-Server</a:t>
            </a:r>
            <a:r>
              <a:rPr lang="zh-CN" altLang="en-US" sz="1400" dirty="0"/>
              <a:t>间的网络交互</a:t>
            </a:r>
            <a:r>
              <a:rPr lang="en-US" altLang="zh-CN" sz="1400" b="1" dirty="0" err="1"/>
              <a:t>ResultSet</a:t>
            </a:r>
            <a:r>
              <a:rPr lang="en-US" altLang="zh-CN" sz="1400" b="1" dirty="0"/>
              <a:t> </a:t>
            </a:r>
            <a:endParaRPr lang="en-US" altLang="zh-CN" sz="1400" dirty="0"/>
          </a:p>
        </p:txBody>
      </p:sp>
    </p:spTree>
    <p:extLst>
      <p:ext uri="{BB962C8B-B14F-4D97-AF65-F5344CB8AC3E}">
        <p14:creationId xmlns:p14="http://schemas.microsoft.com/office/powerpoint/2010/main" val="26303038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
                                        </p:tgtEl>
                                        <p:attrNameLst>
                                          <p:attrName>ppt_y</p:attrName>
                                        </p:attrNameLst>
                                      </p:cBhvr>
                                      <p:tavLst>
                                        <p:tav tm="0">
                                          <p:val>
                                            <p:strVal val="#ppt_y"/>
                                          </p:val>
                                        </p:tav>
                                        <p:tav tm="100000">
                                          <p:val>
                                            <p:strVal val="#ppt_y"/>
                                          </p:val>
                                        </p:tav>
                                      </p:tavLst>
                                    </p:anim>
                                    <p:anim calcmode="lin" valueType="num">
                                      <p:cBhvr>
                                        <p:cTn id="9"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a:extLst>
              <a:ext uri="{FF2B5EF4-FFF2-40B4-BE49-F238E27FC236}">
                <a16:creationId xmlns="" xmlns:a16="http://schemas.microsoft.com/office/drawing/2014/main" id="{2EB60552-7E87-4B44-81A3-F00B51F95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6"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SQL</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语句处理过程</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612774"/>
            <a:ext cx="7057082" cy="4362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452089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
                                        </p:tgtEl>
                                        <p:attrNameLst>
                                          <p:attrName>ppt_y</p:attrName>
                                        </p:attrNameLst>
                                      </p:cBhvr>
                                      <p:tavLst>
                                        <p:tav tm="0">
                                          <p:val>
                                            <p:strVal val="#ppt_y"/>
                                          </p:val>
                                        </p:tav>
                                        <p:tav tm="100000">
                                          <p:val>
                                            <p:strVal val="#ppt_y"/>
                                          </p:val>
                                        </p:tav>
                                      </p:tavLst>
                                    </p:anim>
                                    <p:anim calcmode="lin" valueType="num">
                                      <p:cBhvr>
                                        <p:cTn id="9"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 xmlns:a16="http://schemas.microsoft.com/office/drawing/2014/main" id="{87041602-874E-405F-BEFC-2E4BBF7BFE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Shape 1624"/>
          <p:cNvSpPr/>
          <p:nvPr/>
        </p:nvSpPr>
        <p:spPr>
          <a:xfrm>
            <a:off x="1999738" y="1647825"/>
            <a:ext cx="5196206" cy="29098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730" y="16970"/>
                  <a:pt x="4055" y="13284"/>
                  <a:pt x="7055" y="10308"/>
                </a:cubicBezTo>
                <a:cubicBezTo>
                  <a:pt x="10098" y="7290"/>
                  <a:pt x="13901" y="4973"/>
                  <a:pt x="18380" y="2877"/>
                </a:cubicBezTo>
                <a:lnTo>
                  <a:pt x="18198" y="0"/>
                </a:lnTo>
                <a:lnTo>
                  <a:pt x="21600" y="4603"/>
                </a:lnTo>
                <a:lnTo>
                  <a:pt x="18924" y="11507"/>
                </a:lnTo>
                <a:lnTo>
                  <a:pt x="18743" y="8630"/>
                </a:lnTo>
                <a:cubicBezTo>
                  <a:pt x="14655" y="9764"/>
                  <a:pt x="11069" y="11155"/>
                  <a:pt x="8004" y="13185"/>
                </a:cubicBezTo>
                <a:cubicBezTo>
                  <a:pt x="4885" y="15251"/>
                  <a:pt x="2242" y="17999"/>
                  <a:pt x="0" y="21600"/>
                </a:cubicBezTo>
                <a:close/>
              </a:path>
            </a:pathLst>
          </a:custGeom>
          <a:solidFill>
            <a:schemeClr val="accent1"/>
          </a:solidFill>
          <a:ln w="12700">
            <a:miter lim="400000"/>
          </a:ln>
        </p:spPr>
        <p:txBody>
          <a:bodyPr lIns="0" tIns="0" rIns="0" bIns="0"/>
          <a:lstStyle/>
          <a:p>
            <a:pPr lvl="0"/>
            <a:endParaRPr sz="1300"/>
          </a:p>
        </p:txBody>
      </p:sp>
      <p:sp>
        <p:nvSpPr>
          <p:cNvPr id="3" name="Text Placeholder 3"/>
          <p:cNvSpPr txBox="1">
            <a:spLocks/>
          </p:cNvSpPr>
          <p:nvPr/>
        </p:nvSpPr>
        <p:spPr>
          <a:xfrm>
            <a:off x="507448" y="2951789"/>
            <a:ext cx="1564386" cy="306559"/>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目测分析法</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 Placeholder 4"/>
          <p:cNvSpPr txBox="1">
            <a:spLocks/>
          </p:cNvSpPr>
          <p:nvPr/>
        </p:nvSpPr>
        <p:spPr>
          <a:xfrm>
            <a:off x="179512" y="3257747"/>
            <a:ext cx="2048735" cy="85722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zh-CN" altLang="en-US" sz="1000" dirty="0" smtClean="0">
                <a:solidFill>
                  <a:schemeClr val="tx1">
                    <a:lumMod val="75000"/>
                    <a:lumOff val="25000"/>
                  </a:schemeClr>
                </a:solidFill>
                <a:latin typeface="微软雅黑" pitchFamily="34" charset="-122"/>
                <a:ea typeface="微软雅黑" pitchFamily="34" charset="-122"/>
              </a:rPr>
              <a:t>凭借经验观察</a:t>
            </a:r>
            <a:r>
              <a:rPr lang="en-US" altLang="zh-CN" sz="1000" dirty="0" smtClean="0">
                <a:solidFill>
                  <a:schemeClr val="tx1">
                    <a:lumMod val="75000"/>
                    <a:lumOff val="25000"/>
                  </a:schemeClr>
                </a:solidFill>
                <a:latin typeface="微软雅黑" pitchFamily="34" charset="-122"/>
                <a:ea typeface="微软雅黑" pitchFamily="34" charset="-122"/>
              </a:rPr>
              <a:t>SQL</a:t>
            </a:r>
            <a:r>
              <a:rPr lang="zh-CN" altLang="en-US" sz="1000" dirty="0" smtClean="0">
                <a:solidFill>
                  <a:schemeClr val="tx1">
                    <a:lumMod val="75000"/>
                    <a:lumOff val="25000"/>
                  </a:schemeClr>
                </a:solidFill>
                <a:latin typeface="微软雅黑" pitchFamily="34" charset="-122"/>
                <a:ea typeface="微软雅黑" pitchFamily="34" charset="-122"/>
              </a:rPr>
              <a:t>和执行计划是否有问题；</a:t>
            </a:r>
            <a:endParaRPr lang="en-US" altLang="zh-CN" sz="1000" dirty="0" smtClean="0">
              <a:solidFill>
                <a:schemeClr val="tx1">
                  <a:lumMod val="75000"/>
                  <a:lumOff val="25000"/>
                </a:schemeClr>
              </a:solidFill>
              <a:latin typeface="微软雅黑" pitchFamily="34" charset="-122"/>
              <a:ea typeface="微软雅黑" pitchFamily="34" charset="-122"/>
            </a:endParaRPr>
          </a:p>
          <a:p>
            <a:pPr marL="0" indent="0" algn="just">
              <a:lnSpc>
                <a:spcPct val="120000"/>
              </a:lnSpc>
              <a:buNone/>
            </a:pPr>
            <a:r>
              <a:rPr lang="zh-CN" altLang="en-US" sz="1000" dirty="0" smtClean="0">
                <a:solidFill>
                  <a:schemeClr val="tx1">
                    <a:lumMod val="75000"/>
                    <a:lumOff val="25000"/>
                  </a:schemeClr>
                </a:solidFill>
                <a:latin typeface="微软雅黑" pitchFamily="34" charset="-122"/>
                <a:ea typeface="微软雅黑" pitchFamily="34" charset="-122"/>
              </a:rPr>
              <a:t>检查数据库对象如索引是否合理；</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5" name="Shape 1626"/>
          <p:cNvSpPr/>
          <p:nvPr/>
        </p:nvSpPr>
        <p:spPr>
          <a:xfrm flipV="1">
            <a:off x="2386775" y="3111919"/>
            <a:ext cx="1" cy="1040216"/>
          </a:xfrm>
          <a:prstGeom prst="line">
            <a:avLst/>
          </a:prstGeom>
          <a:ln w="12700">
            <a:solidFill>
              <a:srgbClr val="A6AAA9"/>
            </a:solidFill>
            <a:miter lim="400000"/>
          </a:ln>
        </p:spPr>
        <p:txBody>
          <a:bodyPr lIns="19050" tIns="19050" rIns="19050" bIns="19050" anchor="ctr"/>
          <a:lstStyle/>
          <a:p>
            <a:pPr lvl="0"/>
            <a:endParaRPr sz="1300"/>
          </a:p>
        </p:txBody>
      </p:sp>
      <p:sp>
        <p:nvSpPr>
          <p:cNvPr id="6" name="Shape 1627"/>
          <p:cNvSpPr/>
          <p:nvPr/>
        </p:nvSpPr>
        <p:spPr>
          <a:xfrm flipH="1" flipV="1">
            <a:off x="3362377" y="982531"/>
            <a:ext cx="14240" cy="2456070"/>
          </a:xfrm>
          <a:prstGeom prst="line">
            <a:avLst/>
          </a:prstGeom>
          <a:ln w="12700">
            <a:solidFill>
              <a:srgbClr val="A6AAA9"/>
            </a:solidFill>
            <a:miter lim="400000"/>
          </a:ln>
        </p:spPr>
        <p:txBody>
          <a:bodyPr lIns="19050" tIns="19050" rIns="19050" bIns="19050" anchor="ctr"/>
          <a:lstStyle/>
          <a:p>
            <a:pPr lvl="0"/>
            <a:endParaRPr sz="1300"/>
          </a:p>
        </p:txBody>
      </p:sp>
      <p:sp>
        <p:nvSpPr>
          <p:cNvPr id="8" name="Shape 1629"/>
          <p:cNvSpPr/>
          <p:nvPr/>
        </p:nvSpPr>
        <p:spPr>
          <a:xfrm flipV="1">
            <a:off x="5689110" y="2592413"/>
            <a:ext cx="1" cy="1020713"/>
          </a:xfrm>
          <a:prstGeom prst="line">
            <a:avLst/>
          </a:prstGeom>
          <a:ln w="12700">
            <a:solidFill>
              <a:srgbClr val="A6AAA9"/>
            </a:solidFill>
            <a:miter lim="400000"/>
          </a:ln>
        </p:spPr>
        <p:txBody>
          <a:bodyPr lIns="19050" tIns="19050" rIns="19050" bIns="19050" anchor="ctr"/>
          <a:lstStyle/>
          <a:p>
            <a:pPr lvl="0"/>
            <a:endParaRPr sz="1300"/>
          </a:p>
        </p:txBody>
      </p:sp>
      <p:sp>
        <p:nvSpPr>
          <p:cNvPr id="9" name="Shape 1630"/>
          <p:cNvSpPr/>
          <p:nvPr/>
        </p:nvSpPr>
        <p:spPr>
          <a:xfrm>
            <a:off x="2228247" y="2954713"/>
            <a:ext cx="317057" cy="3170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p>
        </p:txBody>
      </p:sp>
      <p:sp>
        <p:nvSpPr>
          <p:cNvPr id="10" name="Shape 1636"/>
          <p:cNvSpPr/>
          <p:nvPr/>
        </p:nvSpPr>
        <p:spPr>
          <a:xfrm>
            <a:off x="3203848" y="699542"/>
            <a:ext cx="317058" cy="3170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p>
        </p:txBody>
      </p:sp>
      <p:sp>
        <p:nvSpPr>
          <p:cNvPr id="12" name="Shape 1648"/>
          <p:cNvSpPr/>
          <p:nvPr/>
        </p:nvSpPr>
        <p:spPr>
          <a:xfrm>
            <a:off x="5529248" y="3484845"/>
            <a:ext cx="317058" cy="3170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p>
        </p:txBody>
      </p:sp>
      <p:sp>
        <p:nvSpPr>
          <p:cNvPr id="13" name="Shape 1653"/>
          <p:cNvSpPr/>
          <p:nvPr/>
        </p:nvSpPr>
        <p:spPr>
          <a:xfrm>
            <a:off x="2343445" y="4114971"/>
            <a:ext cx="86660" cy="866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a:p>
        </p:txBody>
      </p:sp>
      <p:sp>
        <p:nvSpPr>
          <p:cNvPr id="14" name="Shape 1654"/>
          <p:cNvSpPr/>
          <p:nvPr/>
        </p:nvSpPr>
        <p:spPr>
          <a:xfrm>
            <a:off x="3309205" y="3373031"/>
            <a:ext cx="134823" cy="1348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a:p>
        </p:txBody>
      </p:sp>
      <p:sp>
        <p:nvSpPr>
          <p:cNvPr id="16" name="Shape 1656"/>
          <p:cNvSpPr/>
          <p:nvPr/>
        </p:nvSpPr>
        <p:spPr>
          <a:xfrm>
            <a:off x="5579617" y="2487379"/>
            <a:ext cx="214313" cy="214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a:p>
        </p:txBody>
      </p:sp>
      <p:sp>
        <p:nvSpPr>
          <p:cNvPr id="18" name="Text Placeholder 3"/>
          <p:cNvSpPr txBox="1">
            <a:spLocks/>
          </p:cNvSpPr>
          <p:nvPr/>
        </p:nvSpPr>
        <p:spPr>
          <a:xfrm>
            <a:off x="3602342" y="411510"/>
            <a:ext cx="1909878" cy="30655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Cost</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分析方法</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Text Placeholder 4"/>
          <p:cNvSpPr txBox="1">
            <a:spLocks/>
          </p:cNvSpPr>
          <p:nvPr/>
        </p:nvSpPr>
        <p:spPr>
          <a:xfrm>
            <a:off x="3568786" y="713896"/>
            <a:ext cx="4459598" cy="1130703"/>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US" altLang="zh-CN" dirty="0" smtClean="0">
                <a:solidFill>
                  <a:schemeClr val="tx1">
                    <a:lumMod val="75000"/>
                    <a:lumOff val="25000"/>
                  </a:schemeClr>
                </a:solidFill>
                <a:latin typeface="微软雅黑" pitchFamily="34" charset="-122"/>
                <a:ea typeface="微软雅黑" pitchFamily="34" charset="-122"/>
              </a:rPr>
              <a:t>1</a:t>
            </a:r>
            <a:r>
              <a:rPr lang="zh-CN" altLang="en-US" dirty="0">
                <a:solidFill>
                  <a:schemeClr val="tx1">
                    <a:lumMod val="75000"/>
                    <a:lumOff val="25000"/>
                  </a:schemeClr>
                </a:solidFill>
                <a:latin typeface="微软雅黑" pitchFamily="34" charset="-122"/>
                <a:ea typeface="微软雅黑" pitchFamily="34" charset="-122"/>
              </a:rPr>
              <a:t>、从成本最高的节点分析，看看该节点是否可以通过相关措施降低，如果可以降低，那就是可以进行优化</a:t>
            </a:r>
            <a:r>
              <a:rPr lang="zh-CN" altLang="en-US" dirty="0" smtClean="0">
                <a:solidFill>
                  <a:schemeClr val="tx1">
                    <a:lumMod val="75000"/>
                    <a:lumOff val="25000"/>
                  </a:schemeClr>
                </a:solidFill>
                <a:latin typeface="微软雅黑" pitchFamily="34" charset="-122"/>
                <a:ea typeface="微软雅黑" pitchFamily="34" charset="-122"/>
              </a:rPr>
              <a:t>。</a:t>
            </a:r>
            <a:endParaRPr lang="en-US" altLang="zh-CN" dirty="0" smtClean="0">
              <a:solidFill>
                <a:schemeClr val="tx1">
                  <a:lumMod val="75000"/>
                  <a:lumOff val="25000"/>
                </a:schemeClr>
              </a:solidFill>
              <a:latin typeface="微软雅黑" pitchFamily="34" charset="-122"/>
              <a:ea typeface="微软雅黑" pitchFamily="34" charset="-122"/>
            </a:endParaRPr>
          </a:p>
          <a:p>
            <a:pPr algn="just">
              <a:lnSpc>
                <a:spcPct val="120000"/>
              </a:lnSpc>
            </a:pPr>
            <a:r>
              <a:rPr lang="en-US" altLang="zh-CN" dirty="0" smtClean="0">
                <a:solidFill>
                  <a:schemeClr val="tx1">
                    <a:lumMod val="75000"/>
                    <a:lumOff val="25000"/>
                  </a:schemeClr>
                </a:solidFill>
                <a:latin typeface="微软雅黑" pitchFamily="34" charset="-122"/>
                <a:ea typeface="微软雅黑" pitchFamily="34" charset="-122"/>
              </a:rPr>
              <a:t>2</a:t>
            </a:r>
            <a:r>
              <a:rPr lang="zh-CN" altLang="en-US" dirty="0" smtClean="0">
                <a:solidFill>
                  <a:schemeClr val="tx1">
                    <a:lumMod val="75000"/>
                    <a:lumOff val="25000"/>
                  </a:schemeClr>
                </a:solidFill>
                <a:latin typeface="微软雅黑" pitchFamily="34" charset="-122"/>
                <a:ea typeface="微软雅黑" pitchFamily="34" charset="-122"/>
              </a:rPr>
              <a:t>、</a:t>
            </a:r>
            <a:r>
              <a:rPr lang="en-US" altLang="zh-CN" dirty="0" smtClean="0">
                <a:solidFill>
                  <a:schemeClr val="tx1">
                    <a:lumMod val="75000"/>
                    <a:lumOff val="25000"/>
                  </a:schemeClr>
                </a:solidFill>
                <a:latin typeface="微软雅黑" pitchFamily="34" charset="-122"/>
                <a:ea typeface="微软雅黑" pitchFamily="34" charset="-122"/>
              </a:rPr>
              <a:t>SQL</a:t>
            </a:r>
            <a:r>
              <a:rPr lang="zh-CN" altLang="en-US" dirty="0">
                <a:solidFill>
                  <a:schemeClr val="tx1">
                    <a:lumMod val="75000"/>
                    <a:lumOff val="25000"/>
                  </a:schemeClr>
                </a:solidFill>
                <a:latin typeface="微软雅黑" pitchFamily="34" charset="-122"/>
                <a:ea typeface="微软雅黑" pitchFamily="34" charset="-122"/>
              </a:rPr>
              <a:t>调优就是降低</a:t>
            </a:r>
            <a:r>
              <a:rPr lang="en-US" altLang="zh-CN" dirty="0">
                <a:solidFill>
                  <a:schemeClr val="tx1">
                    <a:lumMod val="75000"/>
                    <a:lumOff val="25000"/>
                  </a:schemeClr>
                </a:solidFill>
                <a:latin typeface="微软雅黑" pitchFamily="34" charset="-122"/>
                <a:ea typeface="微软雅黑" pitchFamily="34" charset="-122"/>
              </a:rPr>
              <a:t>SQL</a:t>
            </a:r>
            <a:r>
              <a:rPr lang="zh-CN" altLang="en-US" dirty="0">
                <a:solidFill>
                  <a:schemeClr val="tx1">
                    <a:lumMod val="75000"/>
                    <a:lumOff val="25000"/>
                  </a:schemeClr>
                </a:solidFill>
                <a:latin typeface="微软雅黑" pitchFamily="34" charset="-122"/>
                <a:ea typeface="微软雅黑" pitchFamily="34" charset="-122"/>
              </a:rPr>
              <a:t>语句的资源</a:t>
            </a:r>
            <a:r>
              <a:rPr lang="zh-CN" altLang="en-US" dirty="0" smtClean="0">
                <a:solidFill>
                  <a:schemeClr val="tx1">
                    <a:lumMod val="75000"/>
                    <a:lumOff val="25000"/>
                  </a:schemeClr>
                </a:solidFill>
                <a:latin typeface="微软雅黑" pitchFamily="34" charset="-122"/>
                <a:ea typeface="微软雅黑" pitchFamily="34" charset="-122"/>
              </a:rPr>
              <a:t>消耗</a:t>
            </a:r>
            <a:r>
              <a:rPr lang="zh-CN" altLang="en-US" dirty="0">
                <a:solidFill>
                  <a:schemeClr val="tx1">
                    <a:lumMod val="75000"/>
                    <a:lumOff val="25000"/>
                  </a:schemeClr>
                </a:solidFill>
                <a:latin typeface="微软雅黑" pitchFamily="34" charset="-122"/>
                <a:ea typeface="微软雅黑" pitchFamily="34" charset="-122"/>
              </a:rPr>
              <a:t>，</a:t>
            </a:r>
            <a:r>
              <a:rPr lang="zh-CN" altLang="en-US" dirty="0" smtClean="0">
                <a:solidFill>
                  <a:schemeClr val="tx1">
                    <a:lumMod val="75000"/>
                    <a:lumOff val="25000"/>
                  </a:schemeClr>
                </a:solidFill>
                <a:latin typeface="微软雅黑" pitchFamily="34" charset="-122"/>
                <a:ea typeface="微软雅黑" pitchFamily="34" charset="-122"/>
              </a:rPr>
              <a:t>如没有</a:t>
            </a:r>
            <a:r>
              <a:rPr lang="zh-CN" altLang="en-US" dirty="0">
                <a:solidFill>
                  <a:schemeClr val="tx1">
                    <a:lumMod val="75000"/>
                    <a:lumOff val="25000"/>
                  </a:schemeClr>
                </a:solidFill>
                <a:latin typeface="微软雅黑" pitchFamily="34" charset="-122"/>
                <a:ea typeface="微软雅黑" pitchFamily="34" charset="-122"/>
              </a:rPr>
              <a:t>办法降低</a:t>
            </a:r>
            <a:r>
              <a:rPr lang="en-US" altLang="zh-CN" dirty="0">
                <a:solidFill>
                  <a:schemeClr val="tx1">
                    <a:lumMod val="75000"/>
                    <a:lumOff val="25000"/>
                  </a:schemeClr>
                </a:solidFill>
                <a:latin typeface="微软雅黑" pitchFamily="34" charset="-122"/>
                <a:ea typeface="微软雅黑" pitchFamily="34" charset="-122"/>
              </a:rPr>
              <a:t>SQL</a:t>
            </a:r>
            <a:r>
              <a:rPr lang="zh-CN" altLang="en-US" dirty="0">
                <a:solidFill>
                  <a:schemeClr val="tx1">
                    <a:lumMod val="75000"/>
                    <a:lumOff val="25000"/>
                  </a:schemeClr>
                </a:solidFill>
                <a:latin typeface="微软雅黑" pitchFamily="34" charset="-122"/>
                <a:ea typeface="微软雅黑" pitchFamily="34" charset="-122"/>
              </a:rPr>
              <a:t>语句的整体资源</a:t>
            </a:r>
            <a:r>
              <a:rPr lang="zh-CN" altLang="en-US" dirty="0" smtClean="0">
                <a:solidFill>
                  <a:schemeClr val="tx1">
                    <a:lumMod val="75000"/>
                    <a:lumOff val="25000"/>
                  </a:schemeClr>
                </a:solidFill>
                <a:latin typeface="微软雅黑" pitchFamily="34" charset="-122"/>
                <a:ea typeface="微软雅黑" pitchFamily="34" charset="-122"/>
              </a:rPr>
              <a:t>消耗，</a:t>
            </a:r>
            <a:r>
              <a:rPr lang="zh-CN" altLang="en-US" dirty="0">
                <a:solidFill>
                  <a:schemeClr val="tx1">
                    <a:lumMod val="75000"/>
                    <a:lumOff val="25000"/>
                  </a:schemeClr>
                </a:solidFill>
                <a:latin typeface="微软雅黑" pitchFamily="34" charset="-122"/>
                <a:ea typeface="微软雅黑" pitchFamily="34" charset="-122"/>
              </a:rPr>
              <a:t>可以考虑用更多的资源去完成该</a:t>
            </a:r>
            <a:r>
              <a:rPr lang="en-US" altLang="zh-CN" dirty="0">
                <a:solidFill>
                  <a:schemeClr val="tx1">
                    <a:lumMod val="75000"/>
                    <a:lumOff val="25000"/>
                  </a:schemeClr>
                </a:solidFill>
                <a:latin typeface="微软雅黑" pitchFamily="34" charset="-122"/>
                <a:ea typeface="微软雅黑" pitchFamily="34" charset="-122"/>
              </a:rPr>
              <a:t>SQL</a:t>
            </a:r>
            <a:r>
              <a:rPr lang="zh-CN" altLang="en-US" dirty="0">
                <a:solidFill>
                  <a:schemeClr val="tx1">
                    <a:lumMod val="75000"/>
                    <a:lumOff val="25000"/>
                  </a:schemeClr>
                </a:solidFill>
                <a:latin typeface="微软雅黑" pitchFamily="34" charset="-122"/>
                <a:ea typeface="微软雅黑" pitchFamily="34" charset="-122"/>
              </a:rPr>
              <a:t>语句，例如，</a:t>
            </a:r>
            <a:r>
              <a:rPr lang="en-US" altLang="zh-CN" dirty="0">
                <a:solidFill>
                  <a:schemeClr val="tx1">
                    <a:lumMod val="75000"/>
                    <a:lumOff val="25000"/>
                  </a:schemeClr>
                </a:solidFill>
                <a:latin typeface="微软雅黑" pitchFamily="34" charset="-122"/>
                <a:ea typeface="微软雅黑" pitchFamily="34" charset="-122"/>
              </a:rPr>
              <a:t>SQL</a:t>
            </a:r>
            <a:r>
              <a:rPr lang="zh-CN" altLang="en-US" dirty="0">
                <a:solidFill>
                  <a:schemeClr val="tx1">
                    <a:lumMod val="75000"/>
                    <a:lumOff val="25000"/>
                  </a:schemeClr>
                </a:solidFill>
                <a:latin typeface="微软雅黑" pitchFamily="34" charset="-122"/>
                <a:ea typeface="微软雅黑" pitchFamily="34" charset="-122"/>
              </a:rPr>
              <a:t>语句的并行执行等，也算是一种调优方法。</a:t>
            </a:r>
          </a:p>
          <a:p>
            <a:pPr algn="just">
              <a:lnSpc>
                <a:spcPct val="120000"/>
              </a:lnSpc>
            </a:pPr>
            <a:endParaRPr lang="en-US" altLang="zh-CN" dirty="0">
              <a:solidFill>
                <a:schemeClr val="tx1">
                  <a:lumMod val="75000"/>
                  <a:lumOff val="25000"/>
                </a:schemeClr>
              </a:solidFill>
              <a:latin typeface="微软雅黑" pitchFamily="34" charset="-122"/>
              <a:ea typeface="微软雅黑" pitchFamily="34" charset="-122"/>
            </a:endParaRPr>
          </a:p>
        </p:txBody>
      </p:sp>
      <p:sp>
        <p:nvSpPr>
          <p:cNvPr id="22" name="Text Placeholder 3"/>
          <p:cNvSpPr txBox="1">
            <a:spLocks/>
          </p:cNvSpPr>
          <p:nvPr/>
        </p:nvSpPr>
        <p:spPr>
          <a:xfrm>
            <a:off x="6004376" y="3505575"/>
            <a:ext cx="1390717" cy="30655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分析</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trace</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结果方法</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Text Placeholder 4"/>
          <p:cNvSpPr txBox="1">
            <a:spLocks/>
          </p:cNvSpPr>
          <p:nvPr/>
        </p:nvSpPr>
        <p:spPr>
          <a:xfrm>
            <a:off x="5980056" y="3801664"/>
            <a:ext cx="3056440" cy="930326"/>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US" altLang="zh-CN" dirty="0">
                <a:solidFill>
                  <a:schemeClr val="tx1">
                    <a:lumMod val="75000"/>
                    <a:lumOff val="25000"/>
                  </a:schemeClr>
                </a:solidFill>
                <a:latin typeface="微软雅黑" pitchFamily="34" charset="-122"/>
                <a:ea typeface="微软雅黑" pitchFamily="34" charset="-122"/>
              </a:rPr>
              <a:t>1</a:t>
            </a:r>
            <a:r>
              <a:rPr lang="zh-CN" altLang="en-US" dirty="0">
                <a:solidFill>
                  <a:schemeClr val="tx1">
                    <a:lumMod val="75000"/>
                    <a:lumOff val="25000"/>
                  </a:schemeClr>
                </a:solidFill>
                <a:latin typeface="微软雅黑" pitchFamily="34" charset="-122"/>
                <a:ea typeface="微软雅黑" pitchFamily="34" charset="-122"/>
              </a:rPr>
              <a:t>、</a:t>
            </a:r>
            <a:r>
              <a:rPr lang="en-US" altLang="zh-CN" dirty="0">
                <a:solidFill>
                  <a:schemeClr val="tx1">
                    <a:lumMod val="75000"/>
                    <a:lumOff val="25000"/>
                  </a:schemeClr>
                </a:solidFill>
                <a:latin typeface="微软雅黑" pitchFamily="34" charset="-122"/>
                <a:ea typeface="微软雅黑" pitchFamily="34" charset="-122"/>
              </a:rPr>
              <a:t>SQL</a:t>
            </a:r>
            <a:r>
              <a:rPr lang="zh-CN" altLang="en-US" dirty="0">
                <a:solidFill>
                  <a:schemeClr val="tx1">
                    <a:lumMod val="75000"/>
                    <a:lumOff val="25000"/>
                  </a:schemeClr>
                </a:solidFill>
                <a:latin typeface="微软雅黑" pitchFamily="34" charset="-122"/>
                <a:ea typeface="微软雅黑" pitchFamily="34" charset="-122"/>
              </a:rPr>
              <a:t>语句执行计划中，数据项</a:t>
            </a:r>
            <a:r>
              <a:rPr lang="en-US" altLang="zh-CN" dirty="0">
                <a:solidFill>
                  <a:schemeClr val="tx1">
                    <a:lumMod val="75000"/>
                    <a:lumOff val="25000"/>
                  </a:schemeClr>
                </a:solidFill>
                <a:latin typeface="微软雅黑" pitchFamily="34" charset="-122"/>
                <a:ea typeface="微软雅黑" pitchFamily="34" charset="-122"/>
              </a:rPr>
              <a:t>ROWS</a:t>
            </a:r>
            <a:r>
              <a:rPr lang="zh-CN" altLang="en-US" dirty="0">
                <a:solidFill>
                  <a:schemeClr val="tx1">
                    <a:lumMod val="75000"/>
                    <a:lumOff val="25000"/>
                  </a:schemeClr>
                </a:solidFill>
                <a:latin typeface="微软雅黑" pitchFamily="34" charset="-122"/>
                <a:ea typeface="微软雅黑" pitchFamily="34" charset="-122"/>
              </a:rPr>
              <a:t>和</a:t>
            </a:r>
            <a:r>
              <a:rPr lang="en-US" altLang="zh-CN" dirty="0">
                <a:solidFill>
                  <a:schemeClr val="tx1">
                    <a:lumMod val="75000"/>
                    <a:lumOff val="25000"/>
                  </a:schemeClr>
                </a:solidFill>
                <a:latin typeface="微软雅黑" pitchFamily="34" charset="-122"/>
                <a:ea typeface="微软雅黑" pitchFamily="34" charset="-122"/>
              </a:rPr>
              <a:t>CARD</a:t>
            </a:r>
            <a:r>
              <a:rPr lang="zh-CN" altLang="en-US" dirty="0">
                <a:solidFill>
                  <a:schemeClr val="tx1">
                    <a:lumMod val="75000"/>
                    <a:lumOff val="25000"/>
                  </a:schemeClr>
                </a:solidFill>
                <a:latin typeface="微软雅黑" pitchFamily="34" charset="-122"/>
                <a:ea typeface="微软雅黑" pitchFamily="34" charset="-122"/>
              </a:rPr>
              <a:t>差别较大的节点，将作为</a:t>
            </a:r>
            <a:r>
              <a:rPr lang="en-US" altLang="zh-CN" dirty="0">
                <a:solidFill>
                  <a:schemeClr val="tx1">
                    <a:lumMod val="75000"/>
                    <a:lumOff val="25000"/>
                  </a:schemeClr>
                </a:solidFill>
                <a:latin typeface="微软雅黑" pitchFamily="34" charset="-122"/>
                <a:ea typeface="微软雅黑" pitchFamily="34" charset="-122"/>
              </a:rPr>
              <a:t>SQL</a:t>
            </a:r>
            <a:r>
              <a:rPr lang="zh-CN" altLang="en-US" dirty="0">
                <a:solidFill>
                  <a:schemeClr val="tx1">
                    <a:lumMod val="75000"/>
                    <a:lumOff val="25000"/>
                  </a:schemeClr>
                </a:solidFill>
                <a:latin typeface="微软雅黑" pitchFamily="34" charset="-122"/>
                <a:ea typeface="微软雅黑" pitchFamily="34" charset="-122"/>
              </a:rPr>
              <a:t>调优的重点候选目标分析节点</a:t>
            </a:r>
            <a:r>
              <a:rPr lang="zh-CN" altLang="en-US" dirty="0" smtClean="0">
                <a:solidFill>
                  <a:schemeClr val="tx1">
                    <a:lumMod val="75000"/>
                    <a:lumOff val="25000"/>
                  </a:schemeClr>
                </a:solidFill>
                <a:latin typeface="微软雅黑" pitchFamily="34" charset="-122"/>
                <a:ea typeface="微软雅黑" pitchFamily="34" charset="-122"/>
              </a:rPr>
              <a:t>。</a:t>
            </a:r>
            <a:endParaRPr lang="zh-CN" altLang="en-US" dirty="0">
              <a:solidFill>
                <a:schemeClr val="tx1">
                  <a:lumMod val="75000"/>
                  <a:lumOff val="25000"/>
                </a:schemeClr>
              </a:solidFill>
              <a:latin typeface="微软雅黑" pitchFamily="34" charset="-122"/>
              <a:ea typeface="微软雅黑" pitchFamily="34" charset="-122"/>
            </a:endParaRPr>
          </a:p>
          <a:p>
            <a:pPr algn="just">
              <a:lnSpc>
                <a:spcPct val="120000"/>
              </a:lnSpc>
            </a:pPr>
            <a:r>
              <a:rPr lang="en-US" altLang="zh-CN" dirty="0">
                <a:solidFill>
                  <a:schemeClr val="tx1">
                    <a:lumMod val="75000"/>
                    <a:lumOff val="25000"/>
                  </a:schemeClr>
                </a:solidFill>
                <a:latin typeface="微软雅黑" pitchFamily="34" charset="-122"/>
                <a:ea typeface="微软雅黑" pitchFamily="34" charset="-122"/>
              </a:rPr>
              <a:t>2</a:t>
            </a:r>
            <a:r>
              <a:rPr lang="zh-CN" altLang="en-US" dirty="0">
                <a:solidFill>
                  <a:schemeClr val="tx1">
                    <a:lumMod val="75000"/>
                    <a:lumOff val="25000"/>
                  </a:schemeClr>
                </a:solidFill>
                <a:latin typeface="微软雅黑" pitchFamily="34" charset="-122"/>
                <a:ea typeface="微软雅黑" pitchFamily="34" charset="-122"/>
              </a:rPr>
              <a:t>、</a:t>
            </a:r>
            <a:r>
              <a:rPr lang="en-US" altLang="zh-CN" dirty="0">
                <a:solidFill>
                  <a:schemeClr val="tx1">
                    <a:lumMod val="75000"/>
                    <a:lumOff val="25000"/>
                  </a:schemeClr>
                </a:solidFill>
                <a:latin typeface="微软雅黑" pitchFamily="34" charset="-122"/>
                <a:ea typeface="微软雅黑" pitchFamily="34" charset="-122"/>
              </a:rPr>
              <a:t>SQL</a:t>
            </a:r>
            <a:r>
              <a:rPr lang="zh-CN" altLang="en-US" dirty="0">
                <a:solidFill>
                  <a:schemeClr val="tx1">
                    <a:lumMod val="75000"/>
                    <a:lumOff val="25000"/>
                  </a:schemeClr>
                </a:solidFill>
                <a:latin typeface="微软雅黑" pitchFamily="34" charset="-122"/>
                <a:ea typeface="微软雅黑" pitchFamily="34" charset="-122"/>
              </a:rPr>
              <a:t>语句执行计划中，数据项</a:t>
            </a:r>
            <a:r>
              <a:rPr lang="en-US" altLang="zh-CN" dirty="0">
                <a:solidFill>
                  <a:schemeClr val="tx1">
                    <a:lumMod val="75000"/>
                    <a:lumOff val="25000"/>
                  </a:schemeClr>
                </a:solidFill>
                <a:latin typeface="微软雅黑" pitchFamily="34" charset="-122"/>
                <a:ea typeface="微软雅黑" pitchFamily="34" charset="-122"/>
              </a:rPr>
              <a:t>ROWS</a:t>
            </a:r>
            <a:r>
              <a:rPr lang="zh-CN" altLang="en-US" dirty="0">
                <a:solidFill>
                  <a:schemeClr val="tx1">
                    <a:lumMod val="75000"/>
                    <a:lumOff val="25000"/>
                  </a:schemeClr>
                </a:solidFill>
                <a:latin typeface="微软雅黑" pitchFamily="34" charset="-122"/>
                <a:ea typeface="微软雅黑" pitchFamily="34" charset="-122"/>
              </a:rPr>
              <a:t>特别巨大的节点，也将作为</a:t>
            </a:r>
            <a:r>
              <a:rPr lang="en-US" altLang="zh-CN" dirty="0" err="1">
                <a:solidFill>
                  <a:schemeClr val="tx1">
                    <a:lumMod val="75000"/>
                    <a:lumOff val="25000"/>
                  </a:schemeClr>
                </a:solidFill>
                <a:latin typeface="微软雅黑" pitchFamily="34" charset="-122"/>
                <a:ea typeface="微软雅黑" pitchFamily="34" charset="-122"/>
              </a:rPr>
              <a:t>sql</a:t>
            </a:r>
            <a:r>
              <a:rPr lang="zh-CN" altLang="en-US" dirty="0">
                <a:solidFill>
                  <a:schemeClr val="tx1">
                    <a:lumMod val="75000"/>
                    <a:lumOff val="25000"/>
                  </a:schemeClr>
                </a:solidFill>
                <a:latin typeface="微软雅黑" pitchFamily="34" charset="-122"/>
                <a:ea typeface="微软雅黑" pitchFamily="34" charset="-122"/>
              </a:rPr>
              <a:t>调优的候选目标分析节点。</a:t>
            </a:r>
            <a:endParaRPr lang="en-US" altLang="zh-CN" dirty="0">
              <a:solidFill>
                <a:schemeClr val="tx1">
                  <a:lumMod val="75000"/>
                  <a:lumOff val="25000"/>
                </a:schemeClr>
              </a:solidFill>
              <a:latin typeface="微软雅黑" pitchFamily="34" charset="-122"/>
              <a:ea typeface="微软雅黑" pitchFamily="34" charset="-122"/>
            </a:endParaRPr>
          </a:p>
        </p:txBody>
      </p:sp>
      <p:sp>
        <p:nvSpPr>
          <p:cNvPr id="24" name="Text Placeholder 4"/>
          <p:cNvSpPr txBox="1">
            <a:spLocks/>
          </p:cNvSpPr>
          <p:nvPr/>
        </p:nvSpPr>
        <p:spPr>
          <a:xfrm>
            <a:off x="2290347" y="3007902"/>
            <a:ext cx="192855" cy="23178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100" dirty="0">
                <a:solidFill>
                  <a:srgbClr val="FCFCFC"/>
                </a:solidFill>
                <a:latin typeface="微软雅黑" panose="020B0503020204020204" pitchFamily="34" charset="-122"/>
                <a:ea typeface="微软雅黑" panose="020B0503020204020204" pitchFamily="34" charset="-122"/>
              </a:rPr>
              <a:t>01</a:t>
            </a:r>
          </a:p>
        </p:txBody>
      </p:sp>
      <p:sp>
        <p:nvSpPr>
          <p:cNvPr id="25" name="Text Placeholder 4"/>
          <p:cNvSpPr txBox="1">
            <a:spLocks/>
          </p:cNvSpPr>
          <p:nvPr/>
        </p:nvSpPr>
        <p:spPr>
          <a:xfrm>
            <a:off x="3277683" y="750742"/>
            <a:ext cx="192855" cy="23178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100" dirty="0">
                <a:solidFill>
                  <a:srgbClr val="FCFCFC"/>
                </a:solidFill>
                <a:latin typeface="微软雅黑" panose="020B0503020204020204" pitchFamily="34" charset="-122"/>
                <a:ea typeface="微软雅黑" panose="020B0503020204020204" pitchFamily="34" charset="-122"/>
              </a:rPr>
              <a:t>02</a:t>
            </a:r>
          </a:p>
        </p:txBody>
      </p:sp>
      <p:sp>
        <p:nvSpPr>
          <p:cNvPr id="27" name="Text Placeholder 4"/>
          <p:cNvSpPr txBox="1">
            <a:spLocks/>
          </p:cNvSpPr>
          <p:nvPr/>
        </p:nvSpPr>
        <p:spPr>
          <a:xfrm>
            <a:off x="5591350" y="3542960"/>
            <a:ext cx="192855" cy="23178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100" dirty="0" smtClean="0">
                <a:solidFill>
                  <a:srgbClr val="FCFCFC"/>
                </a:solidFill>
                <a:latin typeface="微软雅黑" panose="020B0503020204020204" pitchFamily="34" charset="-122"/>
                <a:ea typeface="微软雅黑" panose="020B0503020204020204" pitchFamily="34" charset="-122"/>
              </a:rPr>
              <a:t>03</a:t>
            </a:r>
            <a:endParaRPr lang="id-ID" sz="1100" dirty="0">
              <a:solidFill>
                <a:srgbClr val="FCFCFC"/>
              </a:solidFill>
              <a:latin typeface="微软雅黑" panose="020B0503020204020204" pitchFamily="34" charset="-122"/>
              <a:ea typeface="微软雅黑" panose="020B0503020204020204" pitchFamily="34" charset="-122"/>
            </a:endParaRPr>
          </a:p>
        </p:txBody>
      </p:sp>
      <p:sp>
        <p:nvSpPr>
          <p:cNvPr id="28" name="Shape 1625"/>
          <p:cNvSpPr/>
          <p:nvPr/>
        </p:nvSpPr>
        <p:spPr>
          <a:xfrm>
            <a:off x="7276200" y="1603542"/>
            <a:ext cx="1040216" cy="1040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a:miter lim="400000"/>
          </a:ln>
        </p:spPr>
        <p:txBody>
          <a:bodyPr lIns="0" tIns="0" rIns="0" bIns="0"/>
          <a:lstStyle/>
          <a:p>
            <a:pPr lvl="0"/>
            <a:endParaRPr sz="1300"/>
          </a:p>
        </p:txBody>
      </p:sp>
      <p:sp>
        <p:nvSpPr>
          <p:cNvPr id="29" name="Shape 1657"/>
          <p:cNvSpPr/>
          <p:nvPr/>
        </p:nvSpPr>
        <p:spPr>
          <a:xfrm>
            <a:off x="7641329" y="1743566"/>
            <a:ext cx="310148" cy="317057"/>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bg1"/>
          </a:solidFill>
          <a:ln w="12700">
            <a:miter lim="400000"/>
          </a:ln>
        </p:spPr>
        <p:txBody>
          <a:bodyPr lIns="0" tIns="0" rIns="0" bIns="0" anchor="ctr"/>
          <a:lstStyle/>
          <a:p>
            <a:pPr lvl="0"/>
            <a:endParaRPr sz="1300"/>
          </a:p>
        </p:txBody>
      </p:sp>
      <p:sp>
        <p:nvSpPr>
          <p:cNvPr id="30" name="Text Placeholder 3"/>
          <p:cNvSpPr txBox="1">
            <a:spLocks/>
          </p:cNvSpPr>
          <p:nvPr/>
        </p:nvSpPr>
        <p:spPr>
          <a:xfrm>
            <a:off x="7407388" y="2103606"/>
            <a:ext cx="765012"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确定瓶颈</a:t>
            </a:r>
            <a:endParaRPr lang="id-ID" sz="1400" b="1" dirty="0">
              <a:solidFill>
                <a:schemeClr val="bg1"/>
              </a:solidFill>
              <a:latin typeface="微软雅黑" panose="020B0503020204020204" pitchFamily="34" charset="-122"/>
              <a:ea typeface="微软雅黑" panose="020B0503020204020204" pitchFamily="34" charset="-122"/>
            </a:endParaRPr>
          </a:p>
        </p:txBody>
      </p:sp>
      <p:sp>
        <p:nvSpPr>
          <p:cNvPr id="32"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确定瓶颈</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0533323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65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15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1650"/>
                            </p:stCondLst>
                            <p:childTnLst>
                              <p:par>
                                <p:cTn id="21" presetID="22" presetClass="entr" presetSubtype="4"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150"/>
                            </p:stCondLst>
                            <p:childTnLst>
                              <p:par>
                                <p:cTn id="25" presetID="53" presetClass="entr" presetSubtype="16"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childTnLst>
                          </p:cTn>
                        </p:par>
                        <p:par>
                          <p:cTn id="35" fill="hold">
                            <p:stCondLst>
                              <p:cond delay="2650"/>
                            </p:stCondLst>
                            <p:childTnLst>
                              <p:par>
                                <p:cTn id="36" presetID="18" presetClass="entr" presetSubtype="12" fill="hold" grpId="0" nodeType="afterEffect">
                                  <p:stCondLst>
                                    <p:cond delay="0"/>
                                  </p:stCondLst>
                                  <p:childTnLst>
                                    <p:set>
                                      <p:cBhvr>
                                        <p:cTn id="37" dur="1" fill="hold">
                                          <p:stCondLst>
                                            <p:cond delay="0"/>
                                          </p:stCondLst>
                                        </p:cTn>
                                        <p:tgtEl>
                                          <p:spTgt spid="3">
                                            <p:txEl>
                                              <p:pRg st="0" end="0"/>
                                            </p:txEl>
                                          </p:spTgt>
                                        </p:tgtEl>
                                        <p:attrNameLst>
                                          <p:attrName>style.visibility</p:attrName>
                                        </p:attrNameLst>
                                      </p:cBhvr>
                                      <p:to>
                                        <p:strVal val="visible"/>
                                      </p:to>
                                    </p:set>
                                    <p:animEffect transition="in" filter="strips(downLeft)">
                                      <p:cBhvr>
                                        <p:cTn id="38" dur="500"/>
                                        <p:tgtEl>
                                          <p:spTgt spid="3">
                                            <p:txEl>
                                              <p:pRg st="0" end="0"/>
                                            </p:txEl>
                                          </p:spTgt>
                                        </p:tgtEl>
                                      </p:cBhvr>
                                    </p:animEffect>
                                  </p:childTnLst>
                                </p:cTn>
                              </p:par>
                              <p:par>
                                <p:cTn id="39" presetID="18" presetClass="entr" presetSubtype="12" fill="hold" grpId="0" nodeType="with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strips(downLeft)">
                                      <p:cBhvr>
                                        <p:cTn id="41" dur="500"/>
                                        <p:tgtEl>
                                          <p:spTgt spid="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12" fill="hold" grpId="0" nodeType="clickEffect">
                                  <p:stCondLst>
                                    <p:cond delay="0"/>
                                  </p:stCondLst>
                                  <p:childTnLst>
                                    <p:set>
                                      <p:cBhvr>
                                        <p:cTn id="45" dur="1" fill="hold">
                                          <p:stCondLst>
                                            <p:cond delay="0"/>
                                          </p:stCondLst>
                                        </p:cTn>
                                        <p:tgtEl>
                                          <p:spTgt spid="4">
                                            <p:txEl>
                                              <p:pRg st="1" end="1"/>
                                            </p:txEl>
                                          </p:spTgt>
                                        </p:tgtEl>
                                        <p:attrNameLst>
                                          <p:attrName>style.visibility</p:attrName>
                                        </p:attrNameLst>
                                      </p:cBhvr>
                                      <p:to>
                                        <p:strVal val="visible"/>
                                      </p:to>
                                    </p:set>
                                    <p:animEffect transition="in" filter="strips(downLeft)">
                                      <p:cBhvr>
                                        <p:cTn id="46" dur="500"/>
                                        <p:tgtEl>
                                          <p:spTgt spid="4">
                                            <p:txEl>
                                              <p:pRg st="1" end="1"/>
                                            </p:txEl>
                                          </p:spTgt>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1000"/>
                            </p:stCondLst>
                            <p:childTnLst>
                              <p:par>
                                <p:cTn id="52" presetID="22" presetClass="entr" presetSubtype="4" fill="hold" grpId="0"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down)">
                                      <p:cBhvr>
                                        <p:cTn id="54" dur="500"/>
                                        <p:tgtEl>
                                          <p:spTgt spid="6"/>
                                        </p:tgtEl>
                                      </p:cBhvr>
                                    </p:animEffect>
                                  </p:childTnLst>
                                </p:cTn>
                              </p:par>
                            </p:childTnLst>
                          </p:cTn>
                        </p:par>
                        <p:par>
                          <p:cTn id="55" fill="hold">
                            <p:stCondLst>
                              <p:cond delay="1500"/>
                            </p:stCondLst>
                            <p:childTnLst>
                              <p:par>
                                <p:cTn id="56" presetID="53" presetClass="entr" presetSubtype="16" fill="hold" grpId="0" nodeType="afterEffect">
                                  <p:stCondLst>
                                    <p:cond delay="0"/>
                                  </p:stCondLst>
                                  <p:childTnLst>
                                    <p:set>
                                      <p:cBhvr>
                                        <p:cTn id="57" dur="1" fill="hold">
                                          <p:stCondLst>
                                            <p:cond delay="0"/>
                                          </p:stCondLst>
                                        </p:cTn>
                                        <p:tgtEl>
                                          <p:spTgt spid="10"/>
                                        </p:tgtEl>
                                        <p:attrNameLst>
                                          <p:attrName>style.visibility</p:attrName>
                                        </p:attrNameLst>
                                      </p:cBhvr>
                                      <p:to>
                                        <p:strVal val="visible"/>
                                      </p:to>
                                    </p:set>
                                    <p:anim calcmode="lin" valueType="num">
                                      <p:cBhvr>
                                        <p:cTn id="58" dur="500" fill="hold"/>
                                        <p:tgtEl>
                                          <p:spTgt spid="10"/>
                                        </p:tgtEl>
                                        <p:attrNameLst>
                                          <p:attrName>ppt_w</p:attrName>
                                        </p:attrNameLst>
                                      </p:cBhvr>
                                      <p:tavLst>
                                        <p:tav tm="0">
                                          <p:val>
                                            <p:fltVal val="0"/>
                                          </p:val>
                                        </p:tav>
                                        <p:tav tm="100000">
                                          <p:val>
                                            <p:strVal val="#ppt_w"/>
                                          </p:val>
                                        </p:tav>
                                      </p:tavLst>
                                    </p:anim>
                                    <p:anim calcmode="lin" valueType="num">
                                      <p:cBhvr>
                                        <p:cTn id="59" dur="500" fill="hold"/>
                                        <p:tgtEl>
                                          <p:spTgt spid="10"/>
                                        </p:tgtEl>
                                        <p:attrNameLst>
                                          <p:attrName>ppt_h</p:attrName>
                                        </p:attrNameLst>
                                      </p:cBhvr>
                                      <p:tavLst>
                                        <p:tav tm="0">
                                          <p:val>
                                            <p:fltVal val="0"/>
                                          </p:val>
                                        </p:tav>
                                        <p:tav tm="100000">
                                          <p:val>
                                            <p:strVal val="#ppt_h"/>
                                          </p:val>
                                        </p:tav>
                                      </p:tavLst>
                                    </p:anim>
                                    <p:animEffect transition="in" filter="fade">
                                      <p:cBhvr>
                                        <p:cTn id="60" dur="500"/>
                                        <p:tgtEl>
                                          <p:spTgt spid="10"/>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p:cTn id="63" dur="500" fill="hold"/>
                                        <p:tgtEl>
                                          <p:spTgt spid="25"/>
                                        </p:tgtEl>
                                        <p:attrNameLst>
                                          <p:attrName>ppt_w</p:attrName>
                                        </p:attrNameLst>
                                      </p:cBhvr>
                                      <p:tavLst>
                                        <p:tav tm="0">
                                          <p:val>
                                            <p:fltVal val="0"/>
                                          </p:val>
                                        </p:tav>
                                        <p:tav tm="100000">
                                          <p:val>
                                            <p:strVal val="#ppt_w"/>
                                          </p:val>
                                        </p:tav>
                                      </p:tavLst>
                                    </p:anim>
                                    <p:anim calcmode="lin" valueType="num">
                                      <p:cBhvr>
                                        <p:cTn id="64" dur="500" fill="hold"/>
                                        <p:tgtEl>
                                          <p:spTgt spid="25"/>
                                        </p:tgtEl>
                                        <p:attrNameLst>
                                          <p:attrName>ppt_h</p:attrName>
                                        </p:attrNameLst>
                                      </p:cBhvr>
                                      <p:tavLst>
                                        <p:tav tm="0">
                                          <p:val>
                                            <p:fltVal val="0"/>
                                          </p:val>
                                        </p:tav>
                                        <p:tav tm="100000">
                                          <p:val>
                                            <p:strVal val="#ppt_h"/>
                                          </p:val>
                                        </p:tav>
                                      </p:tavLst>
                                    </p:anim>
                                    <p:animEffect transition="in" filter="fade">
                                      <p:cBhvr>
                                        <p:cTn id="65" dur="500"/>
                                        <p:tgtEl>
                                          <p:spTgt spid="25"/>
                                        </p:tgtEl>
                                      </p:cBhvr>
                                    </p:animEffect>
                                  </p:childTnLst>
                                </p:cTn>
                              </p:par>
                            </p:childTnLst>
                          </p:cTn>
                        </p:par>
                        <p:par>
                          <p:cTn id="66" fill="hold">
                            <p:stCondLst>
                              <p:cond delay="2000"/>
                            </p:stCondLst>
                            <p:childTnLst>
                              <p:par>
                                <p:cTn id="67" presetID="18" presetClass="entr" presetSubtype="12" fill="hold" grpId="0"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strips(downLeft)">
                                      <p:cBhvr>
                                        <p:cTn id="69" dur="500"/>
                                        <p:tgtEl>
                                          <p:spTgt spid="18"/>
                                        </p:tgtEl>
                                      </p:cBhvr>
                                    </p:animEffect>
                                  </p:childTnLst>
                                </p:cTn>
                              </p:par>
                              <p:par>
                                <p:cTn id="70" presetID="18" presetClass="entr" presetSubtype="12"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strips(downLeft)">
                                      <p:cBhvr>
                                        <p:cTn id="72" dur="500"/>
                                        <p:tgtEl>
                                          <p:spTgt spid="19"/>
                                        </p:tgtEl>
                                      </p:cBhvr>
                                    </p:animEffect>
                                  </p:childTnLst>
                                </p:cTn>
                              </p:par>
                            </p:childTnLst>
                          </p:cTn>
                        </p:par>
                        <p:par>
                          <p:cTn id="73" fill="hold">
                            <p:stCondLst>
                              <p:cond delay="2500"/>
                            </p:stCondLst>
                            <p:childTnLst>
                              <p:par>
                                <p:cTn id="74" presetID="10" presetClass="entr" presetSubtype="0" fill="hold" grpId="0" nodeType="after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childTnLst>
                          </p:cTn>
                        </p:par>
                        <p:par>
                          <p:cTn id="77" fill="hold">
                            <p:stCondLst>
                              <p:cond delay="3000"/>
                            </p:stCondLst>
                            <p:childTnLst>
                              <p:par>
                                <p:cTn id="78" presetID="22" presetClass="entr" presetSubtype="1" fill="hold" grpId="0" nodeType="after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wipe(up)">
                                      <p:cBhvr>
                                        <p:cTn id="80" dur="500"/>
                                        <p:tgtEl>
                                          <p:spTgt spid="8"/>
                                        </p:tgtEl>
                                      </p:cBhvr>
                                    </p:animEffect>
                                  </p:childTnLst>
                                </p:cTn>
                              </p:par>
                            </p:childTnLst>
                          </p:cTn>
                        </p:par>
                        <p:par>
                          <p:cTn id="81" fill="hold">
                            <p:stCondLst>
                              <p:cond delay="3500"/>
                            </p:stCondLst>
                            <p:childTnLst>
                              <p:par>
                                <p:cTn id="82" presetID="53" presetClass="entr" presetSubtype="16" fill="hold" grpId="0" nodeType="after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p:cTn id="84" dur="500" fill="hold"/>
                                        <p:tgtEl>
                                          <p:spTgt spid="12"/>
                                        </p:tgtEl>
                                        <p:attrNameLst>
                                          <p:attrName>ppt_w</p:attrName>
                                        </p:attrNameLst>
                                      </p:cBhvr>
                                      <p:tavLst>
                                        <p:tav tm="0">
                                          <p:val>
                                            <p:fltVal val="0"/>
                                          </p:val>
                                        </p:tav>
                                        <p:tav tm="100000">
                                          <p:val>
                                            <p:strVal val="#ppt_w"/>
                                          </p:val>
                                        </p:tav>
                                      </p:tavLst>
                                    </p:anim>
                                    <p:anim calcmode="lin" valueType="num">
                                      <p:cBhvr>
                                        <p:cTn id="85" dur="500" fill="hold"/>
                                        <p:tgtEl>
                                          <p:spTgt spid="12"/>
                                        </p:tgtEl>
                                        <p:attrNameLst>
                                          <p:attrName>ppt_h</p:attrName>
                                        </p:attrNameLst>
                                      </p:cBhvr>
                                      <p:tavLst>
                                        <p:tav tm="0">
                                          <p:val>
                                            <p:fltVal val="0"/>
                                          </p:val>
                                        </p:tav>
                                        <p:tav tm="100000">
                                          <p:val>
                                            <p:strVal val="#ppt_h"/>
                                          </p:val>
                                        </p:tav>
                                      </p:tavLst>
                                    </p:anim>
                                    <p:animEffect transition="in" filter="fade">
                                      <p:cBhvr>
                                        <p:cTn id="86" dur="500"/>
                                        <p:tgtEl>
                                          <p:spTgt spid="12"/>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anim calcmode="lin" valueType="num">
                                      <p:cBhvr>
                                        <p:cTn id="89" dur="500" fill="hold"/>
                                        <p:tgtEl>
                                          <p:spTgt spid="27"/>
                                        </p:tgtEl>
                                        <p:attrNameLst>
                                          <p:attrName>ppt_w</p:attrName>
                                        </p:attrNameLst>
                                      </p:cBhvr>
                                      <p:tavLst>
                                        <p:tav tm="0">
                                          <p:val>
                                            <p:fltVal val="0"/>
                                          </p:val>
                                        </p:tav>
                                        <p:tav tm="100000">
                                          <p:val>
                                            <p:strVal val="#ppt_w"/>
                                          </p:val>
                                        </p:tav>
                                      </p:tavLst>
                                    </p:anim>
                                    <p:anim calcmode="lin" valueType="num">
                                      <p:cBhvr>
                                        <p:cTn id="90" dur="500" fill="hold"/>
                                        <p:tgtEl>
                                          <p:spTgt spid="27"/>
                                        </p:tgtEl>
                                        <p:attrNameLst>
                                          <p:attrName>ppt_h</p:attrName>
                                        </p:attrNameLst>
                                      </p:cBhvr>
                                      <p:tavLst>
                                        <p:tav tm="0">
                                          <p:val>
                                            <p:fltVal val="0"/>
                                          </p:val>
                                        </p:tav>
                                        <p:tav tm="100000">
                                          <p:val>
                                            <p:strVal val="#ppt_h"/>
                                          </p:val>
                                        </p:tav>
                                      </p:tavLst>
                                    </p:anim>
                                    <p:animEffect transition="in" filter="fade">
                                      <p:cBhvr>
                                        <p:cTn id="91" dur="500"/>
                                        <p:tgtEl>
                                          <p:spTgt spid="27"/>
                                        </p:tgtEl>
                                      </p:cBhvr>
                                    </p:animEffect>
                                  </p:childTnLst>
                                </p:cTn>
                              </p:par>
                            </p:childTnLst>
                          </p:cTn>
                        </p:par>
                        <p:par>
                          <p:cTn id="92" fill="hold">
                            <p:stCondLst>
                              <p:cond delay="4000"/>
                            </p:stCondLst>
                            <p:childTnLst>
                              <p:par>
                                <p:cTn id="93" presetID="18" presetClass="entr" presetSubtype="6"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strips(downRight)">
                                      <p:cBhvr>
                                        <p:cTn id="95" dur="500"/>
                                        <p:tgtEl>
                                          <p:spTgt spid="22"/>
                                        </p:tgtEl>
                                      </p:cBhvr>
                                    </p:animEffect>
                                  </p:childTnLst>
                                </p:cTn>
                              </p:par>
                              <p:par>
                                <p:cTn id="96" presetID="18" presetClass="entr" presetSubtype="6" fill="hold" grpId="0" nodeType="withEffect">
                                  <p:stCondLst>
                                    <p:cond delay="0"/>
                                  </p:stCondLst>
                                  <p:childTnLst>
                                    <p:set>
                                      <p:cBhvr>
                                        <p:cTn id="97" dur="1" fill="hold">
                                          <p:stCondLst>
                                            <p:cond delay="0"/>
                                          </p:stCondLst>
                                        </p:cTn>
                                        <p:tgtEl>
                                          <p:spTgt spid="23"/>
                                        </p:tgtEl>
                                        <p:attrNameLst>
                                          <p:attrName>style.visibility</p:attrName>
                                        </p:attrNameLst>
                                      </p:cBhvr>
                                      <p:to>
                                        <p:strVal val="visible"/>
                                      </p:to>
                                    </p:set>
                                    <p:animEffect transition="in" filter="strips(downRight)">
                                      <p:cBhvr>
                                        <p:cTn id="98" dur="500"/>
                                        <p:tgtEl>
                                          <p:spTgt spid="23"/>
                                        </p:tgtEl>
                                      </p:cBhvr>
                                    </p:animEffect>
                                  </p:childTnLst>
                                </p:cTn>
                              </p:par>
                            </p:childTnLst>
                          </p:cTn>
                        </p:par>
                        <p:par>
                          <p:cTn id="99" fill="hold">
                            <p:stCondLst>
                              <p:cond delay="4500"/>
                            </p:stCondLst>
                            <p:childTnLst>
                              <p:par>
                                <p:cTn id="100" presetID="1" presetClass="entr" presetSubtype="0" fill="hold" grpId="0" nodeType="afterEffect">
                                  <p:stCondLst>
                                    <p:cond delay="0"/>
                                  </p:stCondLst>
                                  <p:childTnLst>
                                    <p:set>
                                      <p:cBhvr>
                                        <p:cTn id="101" dur="1" fill="hold">
                                          <p:stCondLst>
                                            <p:cond delay="0"/>
                                          </p:stCondLst>
                                        </p:cTn>
                                        <p:tgtEl>
                                          <p:spTgt spid="28"/>
                                        </p:tgtEl>
                                        <p:attrNameLst>
                                          <p:attrName>style.visibility</p:attrName>
                                        </p:attrNameLst>
                                      </p:cBhvr>
                                      <p:to>
                                        <p:strVal val="visible"/>
                                      </p:to>
                                    </p:set>
                                  </p:childTnLst>
                                </p:cTn>
                              </p:par>
                              <p:par>
                                <p:cTn id="102" presetID="27" presetClass="emph" presetSubtype="0" fill="remove" grpId="1" nodeType="withEffect">
                                  <p:stCondLst>
                                    <p:cond delay="0"/>
                                  </p:stCondLst>
                                  <p:childTnLst>
                                    <p:animClr clrSpc="rgb" dir="cw">
                                      <p:cBhvr override="childStyle">
                                        <p:cTn id="103" dur="250" autoRev="1" fill="remove"/>
                                        <p:tgtEl>
                                          <p:spTgt spid="28"/>
                                        </p:tgtEl>
                                        <p:attrNameLst>
                                          <p:attrName>style.color</p:attrName>
                                        </p:attrNameLst>
                                      </p:cBhvr>
                                      <p:to>
                                        <a:schemeClr val="bg1"/>
                                      </p:to>
                                    </p:animClr>
                                    <p:animClr clrSpc="rgb" dir="cw">
                                      <p:cBhvr>
                                        <p:cTn id="104" dur="250" autoRev="1" fill="remove"/>
                                        <p:tgtEl>
                                          <p:spTgt spid="28"/>
                                        </p:tgtEl>
                                        <p:attrNameLst>
                                          <p:attrName>fillcolor</p:attrName>
                                        </p:attrNameLst>
                                      </p:cBhvr>
                                      <p:to>
                                        <a:schemeClr val="bg1"/>
                                      </p:to>
                                    </p:animClr>
                                    <p:set>
                                      <p:cBhvr>
                                        <p:cTn id="105" dur="250" autoRev="1" fill="remove"/>
                                        <p:tgtEl>
                                          <p:spTgt spid="28"/>
                                        </p:tgtEl>
                                        <p:attrNameLst>
                                          <p:attrName>fill.type</p:attrName>
                                        </p:attrNameLst>
                                      </p:cBhvr>
                                      <p:to>
                                        <p:strVal val="solid"/>
                                      </p:to>
                                    </p:set>
                                    <p:set>
                                      <p:cBhvr>
                                        <p:cTn id="106" dur="250" autoRev="1" fill="remove"/>
                                        <p:tgtEl>
                                          <p:spTgt spid="28"/>
                                        </p:tgtEl>
                                        <p:attrNameLst>
                                          <p:attrName>fill.on</p:attrName>
                                        </p:attrNameLst>
                                      </p:cBhvr>
                                      <p:to>
                                        <p:strVal val="true"/>
                                      </p:to>
                                    </p:set>
                                  </p:childTnLst>
                                </p:cTn>
                              </p:par>
                            </p:childTnLst>
                          </p:cTn>
                        </p:par>
                        <p:par>
                          <p:cTn id="107" fill="hold">
                            <p:stCondLst>
                              <p:cond delay="5000"/>
                            </p:stCondLst>
                            <p:childTnLst>
                              <p:par>
                                <p:cTn id="108" presetID="10" presetClass="entr" presetSubtype="0" fill="hold" grpId="0" nodeType="afterEffect">
                                  <p:stCondLst>
                                    <p:cond delay="0"/>
                                  </p:stCondLst>
                                  <p:childTnLst>
                                    <p:set>
                                      <p:cBhvr>
                                        <p:cTn id="109" dur="1" fill="hold">
                                          <p:stCondLst>
                                            <p:cond delay="0"/>
                                          </p:stCondLst>
                                        </p:cTn>
                                        <p:tgtEl>
                                          <p:spTgt spid="29"/>
                                        </p:tgtEl>
                                        <p:attrNameLst>
                                          <p:attrName>style.visibility</p:attrName>
                                        </p:attrNameLst>
                                      </p:cBhvr>
                                      <p:to>
                                        <p:strVal val="visible"/>
                                      </p:to>
                                    </p:set>
                                    <p:animEffect transition="in" filter="fade">
                                      <p:cBhvr>
                                        <p:cTn id="110" dur="500"/>
                                        <p:tgtEl>
                                          <p:spTgt spid="2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0"/>
                                        </p:tgtEl>
                                        <p:attrNameLst>
                                          <p:attrName>style.visibility</p:attrName>
                                        </p:attrNameLst>
                                      </p:cBhvr>
                                      <p:to>
                                        <p:strVal val="visible"/>
                                      </p:to>
                                    </p:set>
                                    <p:animEffect transition="in" filter="fade">
                                      <p:cBhvr>
                                        <p:cTn id="1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4" grpId="0" build="p"/>
      <p:bldP spid="5" grpId="0" animBg="1"/>
      <p:bldP spid="6" grpId="0" animBg="1"/>
      <p:bldP spid="8" grpId="0" animBg="1"/>
      <p:bldP spid="9" grpId="0" animBg="1"/>
      <p:bldP spid="10" grpId="0" animBg="1"/>
      <p:bldP spid="12" grpId="0" animBg="1"/>
      <p:bldP spid="13" grpId="0" animBg="1"/>
      <p:bldP spid="14" grpId="0" animBg="1"/>
      <p:bldP spid="16" grpId="0" animBg="1"/>
      <p:bldP spid="18" grpId="0"/>
      <p:bldP spid="19" grpId="0"/>
      <p:bldP spid="22" grpId="0"/>
      <p:bldP spid="23" grpId="0"/>
      <p:bldP spid="24" grpId="0"/>
      <p:bldP spid="25" grpId="0"/>
      <p:bldP spid="27" grpId="0"/>
      <p:bldP spid="28" grpId="0" animBg="1"/>
      <p:bldP spid="28" grpId="1" animBg="1"/>
      <p:bldP spid="29" grpId="0" animBg="1"/>
      <p:bldP spid="30"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a:extLst>
              <a:ext uri="{FF2B5EF4-FFF2-40B4-BE49-F238E27FC236}">
                <a16:creationId xmlns="" xmlns:a16="http://schemas.microsoft.com/office/drawing/2014/main" id="{2EB60552-7E87-4B44-81A3-F00B51F95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6" name="Title 1"/>
          <p:cNvSpPr txBox="1">
            <a:spLocks/>
          </p:cNvSpPr>
          <p:nvPr/>
        </p:nvSpPr>
        <p:spPr>
          <a:xfrm>
            <a:off x="857880" y="200199"/>
            <a:ext cx="47942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solidFill>
                <a:latin typeface="微软雅黑" panose="020B0503020204020204" pitchFamily="34" charset="-122"/>
                <a:ea typeface="微软雅黑" panose="020B0503020204020204" pitchFamily="34" charset="-122"/>
              </a:rPr>
              <a:t>可能造成</a:t>
            </a:r>
            <a:r>
              <a:rPr lang="en-US" altLang="zh-CN" sz="1800" b="1" dirty="0">
                <a:solidFill>
                  <a:schemeClr val="tx1"/>
                </a:solidFill>
                <a:latin typeface="微软雅黑" panose="020B0503020204020204" pitchFamily="34" charset="-122"/>
                <a:ea typeface="微软雅黑" panose="020B0503020204020204" pitchFamily="34" charset="-122"/>
              </a:rPr>
              <a:t>CBO</a:t>
            </a:r>
            <a:r>
              <a:rPr lang="zh-CN" altLang="en-US" sz="1800" b="1" dirty="0">
                <a:solidFill>
                  <a:schemeClr val="tx1"/>
                </a:solidFill>
                <a:latin typeface="微软雅黑" panose="020B0503020204020204" pitchFamily="34" charset="-122"/>
                <a:ea typeface="微软雅黑" panose="020B0503020204020204" pitchFamily="34" charset="-122"/>
              </a:rPr>
              <a:t>给出不恰当执行计划的原因</a:t>
            </a:r>
            <a:endParaRPr lang="en-GB" altLang="zh-CN" sz="1800" b="1" dirty="0">
              <a:solidFill>
                <a:schemeClr val="tx1"/>
              </a:solidFill>
              <a:latin typeface="微软雅黑" panose="020B0503020204020204" pitchFamily="34" charset="-122"/>
              <a:ea typeface="微软雅黑" panose="020B0503020204020204" pitchFamily="34" charset="-122"/>
            </a:endParaRPr>
          </a:p>
        </p:txBody>
      </p:sp>
      <p:sp>
        <p:nvSpPr>
          <p:cNvPr id="2" name="矩形 1"/>
          <p:cNvSpPr/>
          <p:nvPr/>
        </p:nvSpPr>
        <p:spPr>
          <a:xfrm>
            <a:off x="467544" y="448092"/>
            <a:ext cx="7632848" cy="3170099"/>
          </a:xfrm>
          <a:prstGeom prst="rect">
            <a:avLst/>
          </a:prstGeom>
        </p:spPr>
        <p:txBody>
          <a:bodyPr wrap="square">
            <a:spAutoFit/>
          </a:bodyPr>
          <a:lstStyle/>
          <a:p>
            <a:endParaRPr lang="zh-CN" altLang="en-US" dirty="0"/>
          </a:p>
          <a:p>
            <a:pPr marL="285750" indent="-285750">
              <a:buFont typeface="Arial" pitchFamily="34" charset="0"/>
              <a:buChar char="•"/>
            </a:pPr>
            <a:r>
              <a:rPr lang="zh-CN" altLang="en-US" sz="1400" dirty="0" smtClean="0">
                <a:latin typeface="微软雅黑" pitchFamily="34" charset="-122"/>
                <a:ea typeface="微软雅黑" pitchFamily="34" charset="-122"/>
              </a:rPr>
              <a:t>没有</a:t>
            </a:r>
            <a:r>
              <a:rPr lang="zh-CN" altLang="en-US" sz="1400" dirty="0">
                <a:latin typeface="微软雅黑" pitchFamily="34" charset="-122"/>
                <a:ea typeface="微软雅黑" pitchFamily="34" charset="-122"/>
              </a:rPr>
              <a:t>统计信息，采用动态</a:t>
            </a:r>
            <a:r>
              <a:rPr lang="zh-CN" altLang="en-US" sz="1400" dirty="0" smtClean="0">
                <a:latin typeface="微软雅黑" pitchFamily="34" charset="-122"/>
                <a:ea typeface="微软雅黑" pitchFamily="34" charset="-122"/>
              </a:rPr>
              <a:t>采样</a:t>
            </a:r>
            <a:endParaRPr lang="en-US" altLang="zh-CN" sz="1400" dirty="0" smtClean="0">
              <a:latin typeface="微软雅黑" pitchFamily="34" charset="-122"/>
              <a:ea typeface="微软雅黑" pitchFamily="34" charset="-122"/>
            </a:endParaRPr>
          </a:p>
          <a:p>
            <a:pPr marL="285750" indent="-285750">
              <a:buFont typeface="Arial" pitchFamily="34" charset="0"/>
              <a:buChar char="•"/>
            </a:pPr>
            <a:endParaRPr lang="zh-CN" altLang="en-US" sz="1400" dirty="0">
              <a:latin typeface="微软雅黑" pitchFamily="34" charset="-122"/>
              <a:ea typeface="微软雅黑" pitchFamily="34" charset="-122"/>
            </a:endParaRPr>
          </a:p>
          <a:p>
            <a:pPr marL="285750" indent="-285750">
              <a:buFont typeface="Arial" pitchFamily="34" charset="0"/>
              <a:buChar char="•"/>
            </a:pPr>
            <a:r>
              <a:rPr lang="zh-CN" altLang="en-US" sz="1400" dirty="0" smtClean="0">
                <a:latin typeface="微软雅黑" pitchFamily="34" charset="-122"/>
                <a:ea typeface="微软雅黑" pitchFamily="34" charset="-122"/>
              </a:rPr>
              <a:t>没有</a:t>
            </a:r>
            <a:r>
              <a:rPr lang="zh-CN" altLang="en-US" sz="1400" dirty="0">
                <a:latin typeface="微软雅黑" pitchFamily="34" charset="-122"/>
                <a:ea typeface="微软雅黑" pitchFamily="34" charset="-122"/>
              </a:rPr>
              <a:t>统计信息，也没有动态</a:t>
            </a:r>
            <a:r>
              <a:rPr lang="zh-CN" altLang="en-US" sz="1400" dirty="0" smtClean="0">
                <a:latin typeface="微软雅黑" pitchFamily="34" charset="-122"/>
                <a:ea typeface="微软雅黑" pitchFamily="34" charset="-122"/>
              </a:rPr>
              <a:t>采样</a:t>
            </a:r>
            <a:endParaRPr lang="en-US" altLang="zh-CN" sz="1400" dirty="0" smtClean="0">
              <a:latin typeface="微软雅黑" pitchFamily="34" charset="-122"/>
              <a:ea typeface="微软雅黑" pitchFamily="34" charset="-122"/>
            </a:endParaRPr>
          </a:p>
          <a:p>
            <a:pPr marL="285750" indent="-285750">
              <a:buFont typeface="Arial" pitchFamily="34" charset="0"/>
              <a:buChar char="•"/>
            </a:pPr>
            <a:endParaRPr lang="zh-CN" altLang="en-US" sz="1400" dirty="0">
              <a:latin typeface="微软雅黑" pitchFamily="34" charset="-122"/>
              <a:ea typeface="微软雅黑" pitchFamily="34" charset="-122"/>
            </a:endParaRPr>
          </a:p>
          <a:p>
            <a:pPr marL="285750" indent="-285750">
              <a:buFont typeface="Arial" pitchFamily="34" charset="0"/>
              <a:buChar char="•"/>
            </a:pPr>
            <a:r>
              <a:rPr lang="zh-CN" altLang="en-US" sz="1400" dirty="0" smtClean="0">
                <a:latin typeface="微软雅黑" pitchFamily="34" charset="-122"/>
                <a:ea typeface="微软雅黑" pitchFamily="34" charset="-122"/>
              </a:rPr>
              <a:t>不</a:t>
            </a:r>
            <a:r>
              <a:rPr lang="zh-CN" altLang="en-US" sz="1400" dirty="0">
                <a:latin typeface="微软雅黑" pitchFamily="34" charset="-122"/>
                <a:ea typeface="微软雅黑" pitchFamily="34" charset="-122"/>
              </a:rPr>
              <a:t>准确的统计信息，包括不准确的</a:t>
            </a:r>
            <a:r>
              <a:rPr lang="zh-CN" altLang="en-US" sz="1400" dirty="0" smtClean="0">
                <a:latin typeface="微软雅黑" pitchFamily="34" charset="-122"/>
                <a:ea typeface="微软雅黑" pitchFamily="34" charset="-122"/>
              </a:rPr>
              <a:t>数据分布</a:t>
            </a:r>
            <a:endParaRPr lang="en-US" altLang="zh-CN" sz="1400" dirty="0" smtClean="0">
              <a:latin typeface="微软雅黑" pitchFamily="34" charset="-122"/>
              <a:ea typeface="微软雅黑" pitchFamily="34" charset="-122"/>
            </a:endParaRPr>
          </a:p>
          <a:p>
            <a:pPr marL="285750" indent="-285750">
              <a:buFont typeface="Arial" pitchFamily="34" charset="0"/>
              <a:buChar char="•"/>
            </a:pPr>
            <a:endParaRPr lang="zh-CN" altLang="en-US" sz="1400" dirty="0">
              <a:latin typeface="微软雅黑" pitchFamily="34" charset="-122"/>
              <a:ea typeface="微软雅黑" pitchFamily="34" charset="-122"/>
            </a:endParaRPr>
          </a:p>
          <a:p>
            <a:pPr marL="285750" indent="-285750">
              <a:buFont typeface="Arial" pitchFamily="34" charset="0"/>
              <a:buChar char="•"/>
            </a:pPr>
            <a:r>
              <a:rPr lang="zh-CN" altLang="en-US" sz="1400" dirty="0" smtClean="0">
                <a:latin typeface="微软雅黑" pitchFamily="34" charset="-122"/>
                <a:ea typeface="微软雅黑" pitchFamily="34" charset="-122"/>
              </a:rPr>
              <a:t>不</a:t>
            </a:r>
            <a:r>
              <a:rPr lang="zh-CN" altLang="en-US" sz="1400" dirty="0">
                <a:latin typeface="微软雅黑" pitchFamily="34" charset="-122"/>
                <a:ea typeface="微软雅黑" pitchFamily="34" charset="-122"/>
              </a:rPr>
              <a:t>合理的优化器</a:t>
            </a:r>
            <a:r>
              <a:rPr lang="zh-CN" altLang="en-US" sz="1400" dirty="0" smtClean="0">
                <a:latin typeface="微软雅黑" pitchFamily="34" charset="-122"/>
                <a:ea typeface="微软雅黑" pitchFamily="34" charset="-122"/>
              </a:rPr>
              <a:t>参数</a:t>
            </a:r>
            <a:endParaRPr lang="en-US" altLang="zh-CN" sz="1400" dirty="0" smtClean="0">
              <a:latin typeface="微软雅黑" pitchFamily="34" charset="-122"/>
              <a:ea typeface="微软雅黑" pitchFamily="34" charset="-122"/>
            </a:endParaRPr>
          </a:p>
          <a:p>
            <a:pPr marL="285750" indent="-285750">
              <a:buFont typeface="Arial" pitchFamily="34" charset="0"/>
              <a:buChar char="•"/>
            </a:pPr>
            <a:endParaRPr lang="zh-CN" altLang="en-US" sz="1400" dirty="0">
              <a:latin typeface="微软雅黑" pitchFamily="34" charset="-122"/>
              <a:ea typeface="微软雅黑" pitchFamily="34" charset="-122"/>
            </a:endParaRPr>
          </a:p>
          <a:p>
            <a:pPr marL="285750" indent="-285750">
              <a:buFont typeface="Arial" pitchFamily="34" charset="0"/>
              <a:buChar char="•"/>
            </a:pPr>
            <a:r>
              <a:rPr lang="zh-CN" altLang="en-US" sz="1400" dirty="0" smtClean="0">
                <a:latin typeface="微软雅黑" pitchFamily="34" charset="-122"/>
                <a:ea typeface="微软雅黑" pitchFamily="34" charset="-122"/>
              </a:rPr>
              <a:t>不</a:t>
            </a:r>
            <a:r>
              <a:rPr lang="zh-CN" altLang="en-US" sz="1400" dirty="0">
                <a:latin typeface="微软雅黑" pitchFamily="34" charset="-122"/>
                <a:ea typeface="微软雅黑" pitchFamily="34" charset="-122"/>
              </a:rPr>
              <a:t>合理的</a:t>
            </a:r>
            <a:r>
              <a:rPr lang="en-US" altLang="zh-CN" sz="1400" dirty="0">
                <a:latin typeface="微软雅黑" pitchFamily="34" charset="-122"/>
                <a:ea typeface="微软雅黑" pitchFamily="34" charset="-122"/>
              </a:rPr>
              <a:t>Hint</a:t>
            </a:r>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SQL PROFILE</a:t>
            </a:r>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SPM</a:t>
            </a:r>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ACS</a:t>
            </a:r>
            <a:r>
              <a:rPr lang="zh-CN" altLang="en-US" sz="1400" dirty="0" smtClean="0">
                <a:latin typeface="微软雅黑" pitchFamily="34" charset="-122"/>
                <a:ea typeface="微软雅黑" pitchFamily="34" charset="-122"/>
              </a:rPr>
              <a:t>等等</a:t>
            </a:r>
            <a:endParaRPr lang="en-US" altLang="zh-CN" sz="1400" dirty="0" smtClean="0">
              <a:latin typeface="微软雅黑" pitchFamily="34" charset="-122"/>
              <a:ea typeface="微软雅黑" pitchFamily="34" charset="-122"/>
            </a:endParaRPr>
          </a:p>
          <a:p>
            <a:pPr marL="285750" indent="-285750">
              <a:buFont typeface="Arial" pitchFamily="34" charset="0"/>
              <a:buChar char="•"/>
            </a:pPr>
            <a:endParaRPr lang="zh-CN" altLang="en-US" sz="1400" dirty="0">
              <a:latin typeface="微软雅黑" pitchFamily="34" charset="-122"/>
              <a:ea typeface="微软雅黑" pitchFamily="34" charset="-122"/>
            </a:endParaRPr>
          </a:p>
          <a:p>
            <a:pPr marL="285750" indent="-285750">
              <a:buFont typeface="Arial" pitchFamily="34" charset="0"/>
              <a:buChar char="•"/>
            </a:pPr>
            <a:r>
              <a:rPr lang="zh-CN" altLang="en-US" sz="1400" dirty="0" smtClean="0">
                <a:latin typeface="微软雅黑" pitchFamily="34" charset="-122"/>
                <a:ea typeface="微软雅黑" pitchFamily="34" charset="-122"/>
              </a:rPr>
              <a:t>建立</a:t>
            </a:r>
            <a:r>
              <a:rPr lang="zh-CN" altLang="en-US" sz="1400" dirty="0">
                <a:latin typeface="微软雅黑" pitchFamily="34" charset="-122"/>
                <a:ea typeface="微软雅黑" pitchFamily="34" charset="-122"/>
              </a:rPr>
              <a:t>成本模型所做的某些假设不</a:t>
            </a:r>
            <a:r>
              <a:rPr lang="zh-CN" altLang="en-US" sz="1400" dirty="0" smtClean="0">
                <a:latin typeface="微软雅黑" pitchFamily="34" charset="-122"/>
                <a:ea typeface="微软雅黑" pitchFamily="34" charset="-122"/>
              </a:rPr>
              <a:t>合适</a:t>
            </a:r>
            <a:endParaRPr lang="en-US" altLang="zh-CN" sz="1400" dirty="0" smtClean="0">
              <a:latin typeface="微软雅黑" pitchFamily="34" charset="-122"/>
              <a:ea typeface="微软雅黑" pitchFamily="34" charset="-122"/>
            </a:endParaRPr>
          </a:p>
          <a:p>
            <a:pPr marL="285750" indent="-285750">
              <a:buFont typeface="Arial" pitchFamily="34" charset="0"/>
              <a:buChar char="•"/>
            </a:pPr>
            <a:endParaRPr lang="zh-CN" altLang="en-US" sz="1400" dirty="0">
              <a:latin typeface="微软雅黑" pitchFamily="34" charset="-122"/>
              <a:ea typeface="微软雅黑" pitchFamily="34" charset="-122"/>
            </a:endParaRPr>
          </a:p>
          <a:p>
            <a:pPr marL="285750" indent="-285750">
              <a:buFont typeface="Arial" pitchFamily="34" charset="0"/>
              <a:buChar char="•"/>
            </a:pPr>
            <a:r>
              <a:rPr lang="zh-CN" altLang="en-US" sz="1400" dirty="0" smtClean="0">
                <a:latin typeface="微软雅黑" pitchFamily="34" charset="-122"/>
                <a:ea typeface="微软雅黑" pitchFamily="34" charset="-122"/>
              </a:rPr>
              <a:t>优化</a:t>
            </a:r>
            <a:r>
              <a:rPr lang="zh-CN" altLang="en-US" sz="1400" dirty="0">
                <a:latin typeface="微软雅黑" pitchFamily="34" charset="-122"/>
                <a:ea typeface="微软雅黑" pitchFamily="34" charset="-122"/>
              </a:rPr>
              <a:t>器算法本身有</a:t>
            </a:r>
            <a:r>
              <a:rPr lang="en-US" altLang="zh-CN" sz="1400" dirty="0">
                <a:latin typeface="微软雅黑" pitchFamily="34" charset="-122"/>
                <a:ea typeface="微软雅黑" pitchFamily="34" charset="-122"/>
              </a:rPr>
              <a:t>BUG</a:t>
            </a:r>
            <a:endParaRPr lang="en-US" altLang="zh-CN" sz="1400" dirty="0">
              <a:latin typeface="微软雅黑" pitchFamily="34" charset="-122"/>
              <a:ea typeface="微软雅黑" pitchFamily="34" charset="-122"/>
            </a:endParaRPr>
          </a:p>
        </p:txBody>
      </p:sp>
    </p:spTree>
    <p:extLst>
      <p:ext uri="{BB962C8B-B14F-4D97-AF65-F5344CB8AC3E}">
        <p14:creationId xmlns:p14="http://schemas.microsoft.com/office/powerpoint/2010/main" val="248876925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
                                        </p:tgtEl>
                                        <p:attrNameLst>
                                          <p:attrName>ppt_y</p:attrName>
                                        </p:attrNameLst>
                                      </p:cBhvr>
                                      <p:tavLst>
                                        <p:tav tm="0">
                                          <p:val>
                                            <p:strVal val="#ppt_y"/>
                                          </p:val>
                                        </p:tav>
                                        <p:tav tm="100000">
                                          <p:val>
                                            <p:strVal val="#ppt_y"/>
                                          </p:val>
                                        </p:tav>
                                      </p:tavLst>
                                    </p:anim>
                                    <p:anim calcmode="lin" valueType="num">
                                      <p:cBhvr>
                                        <p:cTn id="9"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 xmlns:a16="http://schemas.microsoft.com/office/drawing/2014/main" id="{960FE97B-2522-4880-9BC3-0BB7AB01D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a:solidFill>
                    <a:schemeClr val="bg1">
                      <a:lumMod val="95000"/>
                    </a:schemeClr>
                  </a:solidFill>
                  <a:latin typeface="Impact" panose="020B0806030902050204" pitchFamily="34" charset="0"/>
                </a:rPr>
                <a:t>03</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7976" y="2046770"/>
            <a:ext cx="5986512" cy="623250"/>
          </a:xfrm>
          <a:prstGeom prst="rect">
            <a:avLst/>
          </a:prstGeom>
          <a:noFill/>
        </p:spPr>
        <p:txBody>
          <a:bodyPr wrap="square" lIns="68584" tIns="34291" rIns="68584" bIns="34291" rtlCol="0">
            <a:spAutoFit/>
          </a:bodyPr>
          <a:lstStyle/>
          <a:p>
            <a:r>
              <a:rPr lang="zh-CN" altLang="en-US" sz="3600" b="1" dirty="0" smtClean="0">
                <a:solidFill>
                  <a:schemeClr val="bg1"/>
                </a:solidFill>
                <a:latin typeface="微软雅黑" panose="020B0503020204020204" pitchFamily="34" charset="-122"/>
                <a:ea typeface="微软雅黑" panose="020B0503020204020204" pitchFamily="34" charset="-122"/>
              </a:rPr>
              <a:t>解决</a:t>
            </a:r>
            <a:r>
              <a:rPr lang="en-US" altLang="zh-CN" sz="3600" b="1" dirty="0" smtClean="0">
                <a:solidFill>
                  <a:schemeClr val="bg1"/>
                </a:solidFill>
                <a:latin typeface="微软雅黑" panose="020B0503020204020204" pitchFamily="34" charset="-122"/>
                <a:ea typeface="微软雅黑" panose="020B0503020204020204" pitchFamily="34" charset="-122"/>
              </a:rPr>
              <a:t>SQL</a:t>
            </a:r>
            <a:r>
              <a:rPr lang="zh-CN" altLang="en-US" sz="3600" b="1" dirty="0" smtClean="0">
                <a:solidFill>
                  <a:schemeClr val="bg1"/>
                </a:solidFill>
                <a:latin typeface="微软雅黑" panose="020B0503020204020204" pitchFamily="34" charset="-122"/>
                <a:ea typeface="微软雅黑" panose="020B0503020204020204" pitchFamily="34" charset="-122"/>
              </a:rPr>
              <a:t>瓶颈</a:t>
            </a:r>
            <a:r>
              <a:rPr lang="zh-CN" altLang="en-US" sz="3600" b="1" dirty="0" smtClean="0">
                <a:solidFill>
                  <a:schemeClr val="bg1"/>
                </a:solidFill>
                <a:latin typeface="微软雅黑" panose="020B0503020204020204" pitchFamily="34" charset="-122"/>
                <a:ea typeface="微软雅黑" panose="020B0503020204020204" pitchFamily="34" charset="-122"/>
              </a:rPr>
              <a:t>问题</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2977976" y="2698179"/>
            <a:ext cx="3075708" cy="315473"/>
          </a:xfrm>
          <a:prstGeom prst="rect">
            <a:avLst/>
          </a:prstGeom>
          <a:noFill/>
        </p:spPr>
        <p:txBody>
          <a:bodyPr wrap="square" lIns="68584" tIns="34291" rIns="68584" bIns="34291" rtlCol="0">
            <a:spAutoFit/>
          </a:bodyPr>
          <a:lstStyle/>
          <a:p>
            <a:pPr eaLnBrk="0" hangingPunct="0"/>
            <a:r>
              <a:rPr lang="zh-CN" altLang="en-US" sz="1600" dirty="0">
                <a:solidFill>
                  <a:schemeClr val="bg1"/>
                </a:solidFill>
                <a:latin typeface="微软雅黑" pitchFamily="34" charset="-122"/>
                <a:ea typeface="微软雅黑" pitchFamily="34" charset="-122"/>
                <a:sym typeface="微软雅黑" pitchFamily="34" charset="-122"/>
              </a:rPr>
              <a:t>点击此处添加副标题文本内容</a:t>
            </a:r>
          </a:p>
        </p:txBody>
      </p:sp>
      <p:grpSp>
        <p:nvGrpSpPr>
          <p:cNvPr id="10" name="组合 9"/>
          <p:cNvGrpSpPr/>
          <p:nvPr/>
        </p:nvGrpSpPr>
        <p:grpSpPr>
          <a:xfrm>
            <a:off x="5940152" y="1274820"/>
            <a:ext cx="432048" cy="432834"/>
            <a:chOff x="6084168" y="1274820"/>
            <a:chExt cx="432048" cy="432834"/>
          </a:xfrm>
        </p:grpSpPr>
        <p:sp>
          <p:nvSpPr>
            <p:cNvPr id="1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3" name="组合 12"/>
          <p:cNvGrpSpPr/>
          <p:nvPr/>
        </p:nvGrpSpPr>
        <p:grpSpPr>
          <a:xfrm>
            <a:off x="4644008" y="1275213"/>
            <a:ext cx="432048" cy="432048"/>
            <a:chOff x="4788024" y="1275213"/>
            <a:chExt cx="432048" cy="432048"/>
          </a:xfrm>
        </p:grpSpPr>
        <p:sp>
          <p:nvSpPr>
            <p:cNvPr id="1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6" name="组合 15"/>
          <p:cNvGrpSpPr/>
          <p:nvPr/>
        </p:nvGrpSpPr>
        <p:grpSpPr>
          <a:xfrm>
            <a:off x="5292080" y="1274820"/>
            <a:ext cx="432833" cy="432834"/>
            <a:chOff x="5436096" y="1274820"/>
            <a:chExt cx="432833" cy="432834"/>
          </a:xfrm>
        </p:grpSpPr>
        <p:sp>
          <p:nvSpPr>
            <p:cNvPr id="17"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9" name="组合 18"/>
          <p:cNvGrpSpPr/>
          <p:nvPr/>
        </p:nvGrpSpPr>
        <p:grpSpPr>
          <a:xfrm>
            <a:off x="3347864" y="1274820"/>
            <a:ext cx="432833" cy="432834"/>
            <a:chOff x="3491880" y="1274820"/>
            <a:chExt cx="432833" cy="432834"/>
          </a:xfrm>
        </p:grpSpPr>
        <p:sp>
          <p:nvSpPr>
            <p:cNvPr id="2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22" name="组合 21"/>
          <p:cNvGrpSpPr/>
          <p:nvPr/>
        </p:nvGrpSpPr>
        <p:grpSpPr>
          <a:xfrm>
            <a:off x="3995936" y="1274820"/>
            <a:ext cx="432833" cy="432834"/>
            <a:chOff x="4139952" y="1274820"/>
            <a:chExt cx="432833" cy="432834"/>
          </a:xfrm>
        </p:grpSpPr>
        <p:sp>
          <p:nvSpPr>
            <p:cNvPr id="23"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4"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9456833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53" presetClass="entr" presetSubtype="16"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nodeType="withEffect">
                                  <p:stCondLst>
                                    <p:cond delay="4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6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nodeType="withEffect">
                                  <p:stCondLst>
                                    <p:cond delay="8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210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49"/>
                                        </p:tgtEl>
                                        <p:attrNameLst>
                                          <p:attrName>style.visibility</p:attrName>
                                        </p:attrNameLst>
                                      </p:cBhvr>
                                      <p:to>
                                        <p:strVal val="visible"/>
                                      </p:to>
                                    </p:set>
                                    <p:animEffect transition="in" filter="wipe(left)">
                                      <p:cBhvr>
                                        <p:cTn id="38" dur="200"/>
                                        <p:tgtEl>
                                          <p:spTgt spid="49"/>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49"/>
                                        </p:tgtEl>
                                      </p:cBhvr>
                                      <p:to x="80000" y="100000"/>
                                    </p:animScale>
                                    <p:anim by="(#ppt_w*0.10)" calcmode="lin" valueType="num">
                                      <p:cBhvr>
                                        <p:cTn id="41" dur="50" autoRev="1" fill="hold">
                                          <p:stCondLst>
                                            <p:cond delay="0"/>
                                          </p:stCondLst>
                                        </p:cTn>
                                        <p:tgtEl>
                                          <p:spTgt spid="49"/>
                                        </p:tgtEl>
                                        <p:attrNameLst>
                                          <p:attrName>ppt_x</p:attrName>
                                        </p:attrNameLst>
                                      </p:cBhvr>
                                    </p:anim>
                                    <p:anim by="(-#ppt_w*0.10)" calcmode="lin" valueType="num">
                                      <p:cBhvr>
                                        <p:cTn id="42" dur="50" autoRev="1" fill="hold">
                                          <p:stCondLst>
                                            <p:cond delay="0"/>
                                          </p:stCondLst>
                                        </p:cTn>
                                        <p:tgtEl>
                                          <p:spTgt spid="49"/>
                                        </p:tgtEl>
                                        <p:attrNameLst>
                                          <p:attrName>ppt_y</p:attrName>
                                        </p:attrNameLst>
                                      </p:cBhvr>
                                    </p:anim>
                                    <p:animRot by="-480000">
                                      <p:cBhvr>
                                        <p:cTn id="43" dur="50" autoRev="1" fill="hold">
                                          <p:stCondLst>
                                            <p:cond delay="0"/>
                                          </p:stCondLst>
                                        </p:cTn>
                                        <p:tgtEl>
                                          <p:spTgt spid="49"/>
                                        </p:tgtEl>
                                        <p:attrNameLst>
                                          <p:attrName>r</p:attrName>
                                        </p:attrNameLst>
                                      </p:cBhvr>
                                    </p:animRot>
                                  </p:childTnLst>
                                </p:cTn>
                              </p:par>
                            </p:childTnLst>
                          </p:cTn>
                        </p:par>
                        <p:par>
                          <p:cTn id="44" fill="hold">
                            <p:stCondLst>
                              <p:cond delay="2780"/>
                            </p:stCondLst>
                            <p:childTnLst>
                              <p:par>
                                <p:cTn id="45" presetID="22" presetClass="entr" presetSubtype="8" fill="hold" grpId="0" nodeType="afterEffect">
                                  <p:stCondLst>
                                    <p:cond delay="0"/>
                                  </p:stCondLst>
                                  <p:iterate type="lt">
                                    <p:tmPct val="30000"/>
                                  </p:iterate>
                                  <p:childTnLst>
                                    <p:set>
                                      <p:cBhvr>
                                        <p:cTn id="46" dur="1" fill="hold">
                                          <p:stCondLst>
                                            <p:cond delay="0"/>
                                          </p:stCondLst>
                                        </p:cTn>
                                        <p:tgtEl>
                                          <p:spTgt spid="50"/>
                                        </p:tgtEl>
                                        <p:attrNameLst>
                                          <p:attrName>style.visibility</p:attrName>
                                        </p:attrNameLst>
                                      </p:cBhvr>
                                      <p:to>
                                        <p:strVal val="visible"/>
                                      </p:to>
                                    </p:set>
                                    <p:animEffect transition="in" filter="wipe(left)">
                                      <p:cBhvr>
                                        <p:cTn id="47" dur="200"/>
                                        <p:tgtEl>
                                          <p:spTgt spid="50"/>
                                        </p:tgtEl>
                                      </p:cBhvr>
                                    </p:animEffect>
                                  </p:childTnLst>
                                </p:cTn>
                              </p:par>
                              <p:par>
                                <p:cTn id="48" presetID="36" presetClass="emph" presetSubtype="0" fill="hold" grpId="1" nodeType="withEffect">
                                  <p:stCondLst>
                                    <p:cond delay="0"/>
                                  </p:stCondLst>
                                  <p:iterate type="lt">
                                    <p:tmPct val="30000"/>
                                  </p:iterate>
                                  <p:childTnLst>
                                    <p:animScale>
                                      <p:cBhvr>
                                        <p:cTn id="49" dur="50" autoRev="1" fill="hold">
                                          <p:stCondLst>
                                            <p:cond delay="0"/>
                                          </p:stCondLst>
                                        </p:cTn>
                                        <p:tgtEl>
                                          <p:spTgt spid="50"/>
                                        </p:tgtEl>
                                      </p:cBhvr>
                                      <p:to x="80000" y="100000"/>
                                    </p:animScale>
                                    <p:anim by="(#ppt_w*0.10)" calcmode="lin" valueType="num">
                                      <p:cBhvr>
                                        <p:cTn id="50" dur="50" autoRev="1" fill="hold">
                                          <p:stCondLst>
                                            <p:cond delay="0"/>
                                          </p:stCondLst>
                                        </p:cTn>
                                        <p:tgtEl>
                                          <p:spTgt spid="50"/>
                                        </p:tgtEl>
                                        <p:attrNameLst>
                                          <p:attrName>ppt_x</p:attrName>
                                        </p:attrNameLst>
                                      </p:cBhvr>
                                    </p:anim>
                                    <p:anim by="(-#ppt_w*0.10)" calcmode="lin" valueType="num">
                                      <p:cBhvr>
                                        <p:cTn id="51" dur="50" autoRev="1" fill="hold">
                                          <p:stCondLst>
                                            <p:cond delay="0"/>
                                          </p:stCondLst>
                                        </p:cTn>
                                        <p:tgtEl>
                                          <p:spTgt spid="50"/>
                                        </p:tgtEl>
                                        <p:attrNameLst>
                                          <p:attrName>ppt_y</p:attrName>
                                        </p:attrNameLst>
                                      </p:cBhvr>
                                    </p:anim>
                                    <p:animRot by="-480000">
                                      <p:cBhvr>
                                        <p:cTn id="52"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 xmlns:a16="http://schemas.microsoft.com/office/drawing/2014/main" id="{86637531-C8ED-455E-8BE4-AD4D6958D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1"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解决瓶颈的方法</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Freeform 7"/>
          <p:cNvSpPr>
            <a:spLocks noChangeArrowheads="1"/>
          </p:cNvSpPr>
          <p:nvPr/>
        </p:nvSpPr>
        <p:spPr bwMode="auto">
          <a:xfrm>
            <a:off x="3965575" y="1411437"/>
            <a:ext cx="1038225" cy="915987"/>
          </a:xfrm>
          <a:custGeom>
            <a:avLst/>
            <a:gdLst>
              <a:gd name="T0" fmla="*/ 2684 w 2684"/>
              <a:gd name="T1" fmla="*/ 2365 h 2365"/>
              <a:gd name="T2" fmla="*/ 1342 w 2684"/>
              <a:gd name="T3" fmla="*/ 0 h 2365"/>
              <a:gd name="T4" fmla="*/ 0 w 2684"/>
              <a:gd name="T5" fmla="*/ 2365 h 2365"/>
              <a:gd name="T6" fmla="*/ 2684 w 2684"/>
              <a:gd name="T7" fmla="*/ 2365 h 2365"/>
              <a:gd name="T8" fmla="*/ 0 60000 65536"/>
              <a:gd name="T9" fmla="*/ 0 60000 65536"/>
              <a:gd name="T10" fmla="*/ 0 60000 65536"/>
              <a:gd name="T11" fmla="*/ 0 60000 65536"/>
              <a:gd name="T12" fmla="*/ 0 w 2684"/>
              <a:gd name="T13" fmla="*/ 0 h 2365"/>
              <a:gd name="T14" fmla="*/ 2684 w 2684"/>
              <a:gd name="T15" fmla="*/ 2365 h 2365"/>
            </a:gdLst>
            <a:ahLst/>
            <a:cxnLst>
              <a:cxn ang="T8">
                <a:pos x="T0" y="T1"/>
              </a:cxn>
              <a:cxn ang="T9">
                <a:pos x="T2" y="T3"/>
              </a:cxn>
              <a:cxn ang="T10">
                <a:pos x="T4" y="T5"/>
              </a:cxn>
              <a:cxn ang="T11">
                <a:pos x="T6" y="T7"/>
              </a:cxn>
            </a:cxnLst>
            <a:rect l="T12" t="T13" r="T14" b="T15"/>
            <a:pathLst>
              <a:path w="2684" h="2365">
                <a:moveTo>
                  <a:pt x="2684" y="2365"/>
                </a:moveTo>
                <a:lnTo>
                  <a:pt x="1342" y="0"/>
                </a:lnTo>
                <a:lnTo>
                  <a:pt x="0" y="2365"/>
                </a:lnTo>
                <a:lnTo>
                  <a:pt x="2684" y="2365"/>
                </a:lnTo>
                <a:close/>
              </a:path>
            </a:pathLst>
          </a:custGeom>
          <a:solidFill>
            <a:schemeClr val="accent1"/>
          </a:solidFill>
          <a:ln>
            <a:noFill/>
          </a:ln>
        </p:spPr>
        <p:txBody>
          <a:bodyPr/>
          <a:lstStyle/>
          <a:p>
            <a:endParaRPr lang="zh-CN" altLang="zh-CN">
              <a:solidFill>
                <a:srgbClr val="000000"/>
              </a:solidFill>
              <a:latin typeface="Calibri" pitchFamily="34" charset="0"/>
              <a:sym typeface="宋体" pitchFamily="2" charset="-122"/>
            </a:endParaRPr>
          </a:p>
        </p:txBody>
      </p:sp>
      <p:sp>
        <p:nvSpPr>
          <p:cNvPr id="33" name="Freeform 8"/>
          <p:cNvSpPr>
            <a:spLocks noChangeArrowheads="1"/>
          </p:cNvSpPr>
          <p:nvPr/>
        </p:nvSpPr>
        <p:spPr bwMode="auto">
          <a:xfrm>
            <a:off x="2936875" y="2327424"/>
            <a:ext cx="1028700" cy="990600"/>
          </a:xfrm>
          <a:custGeom>
            <a:avLst/>
            <a:gdLst>
              <a:gd name="T0" fmla="*/ 2664 w 2664"/>
              <a:gd name="T1" fmla="*/ 0 h 2553"/>
              <a:gd name="T2" fmla="*/ 0 w 2664"/>
              <a:gd name="T3" fmla="*/ 546 h 2553"/>
              <a:gd name="T4" fmla="*/ 1835 w 2664"/>
              <a:gd name="T5" fmla="*/ 2553 h 2553"/>
              <a:gd name="T6" fmla="*/ 2664 w 2664"/>
              <a:gd name="T7" fmla="*/ 0 h 2553"/>
              <a:gd name="T8" fmla="*/ 0 60000 65536"/>
              <a:gd name="T9" fmla="*/ 0 60000 65536"/>
              <a:gd name="T10" fmla="*/ 0 60000 65536"/>
              <a:gd name="T11" fmla="*/ 0 60000 65536"/>
              <a:gd name="T12" fmla="*/ 0 w 2664"/>
              <a:gd name="T13" fmla="*/ 0 h 2553"/>
              <a:gd name="T14" fmla="*/ 2664 w 2664"/>
              <a:gd name="T15" fmla="*/ 2553 h 2553"/>
            </a:gdLst>
            <a:ahLst/>
            <a:cxnLst>
              <a:cxn ang="T8">
                <a:pos x="T0" y="T1"/>
              </a:cxn>
              <a:cxn ang="T9">
                <a:pos x="T2" y="T3"/>
              </a:cxn>
              <a:cxn ang="T10">
                <a:pos x="T4" y="T5"/>
              </a:cxn>
              <a:cxn ang="T11">
                <a:pos x="T6" y="T7"/>
              </a:cxn>
            </a:cxnLst>
            <a:rect l="T12" t="T13" r="T14" b="T15"/>
            <a:pathLst>
              <a:path w="2664" h="2553">
                <a:moveTo>
                  <a:pt x="2664" y="0"/>
                </a:moveTo>
                <a:lnTo>
                  <a:pt x="0" y="546"/>
                </a:lnTo>
                <a:lnTo>
                  <a:pt x="1835" y="2553"/>
                </a:lnTo>
                <a:lnTo>
                  <a:pt x="2664" y="0"/>
                </a:lnTo>
                <a:close/>
              </a:path>
            </a:pathLst>
          </a:custGeom>
          <a:solidFill>
            <a:schemeClr val="accent1"/>
          </a:solidFill>
          <a:ln>
            <a:noFill/>
          </a:ln>
        </p:spPr>
        <p:txBody>
          <a:bodyPr/>
          <a:lstStyle/>
          <a:p>
            <a:endParaRPr lang="zh-CN" altLang="zh-CN">
              <a:solidFill>
                <a:srgbClr val="000000"/>
              </a:solidFill>
              <a:latin typeface="Calibri" pitchFamily="34" charset="0"/>
              <a:sym typeface="宋体" pitchFamily="2" charset="-122"/>
            </a:endParaRPr>
          </a:p>
        </p:txBody>
      </p:sp>
      <p:sp>
        <p:nvSpPr>
          <p:cNvPr id="34" name="Freeform 9"/>
          <p:cNvSpPr>
            <a:spLocks noChangeArrowheads="1"/>
          </p:cNvSpPr>
          <p:nvPr/>
        </p:nvSpPr>
        <p:spPr bwMode="auto">
          <a:xfrm>
            <a:off x="3527425" y="3318024"/>
            <a:ext cx="955675" cy="1044575"/>
          </a:xfrm>
          <a:custGeom>
            <a:avLst/>
            <a:gdLst>
              <a:gd name="T0" fmla="*/ 305 w 2476"/>
              <a:gd name="T1" fmla="*/ 0 h 2702"/>
              <a:gd name="T2" fmla="*/ 0 w 2476"/>
              <a:gd name="T3" fmla="*/ 2702 h 2702"/>
              <a:gd name="T4" fmla="*/ 2476 w 2476"/>
              <a:gd name="T5" fmla="*/ 1578 h 2702"/>
              <a:gd name="T6" fmla="*/ 305 w 2476"/>
              <a:gd name="T7" fmla="*/ 0 h 2702"/>
              <a:gd name="T8" fmla="*/ 0 60000 65536"/>
              <a:gd name="T9" fmla="*/ 0 60000 65536"/>
              <a:gd name="T10" fmla="*/ 0 60000 65536"/>
              <a:gd name="T11" fmla="*/ 0 60000 65536"/>
              <a:gd name="T12" fmla="*/ 0 w 2476"/>
              <a:gd name="T13" fmla="*/ 0 h 2702"/>
              <a:gd name="T14" fmla="*/ 2476 w 2476"/>
              <a:gd name="T15" fmla="*/ 2702 h 2702"/>
            </a:gdLst>
            <a:ahLst/>
            <a:cxnLst>
              <a:cxn ang="T8">
                <a:pos x="T0" y="T1"/>
              </a:cxn>
              <a:cxn ang="T9">
                <a:pos x="T2" y="T3"/>
              </a:cxn>
              <a:cxn ang="T10">
                <a:pos x="T4" y="T5"/>
              </a:cxn>
              <a:cxn ang="T11">
                <a:pos x="T6" y="T7"/>
              </a:cxn>
            </a:cxnLst>
            <a:rect l="T12" t="T13" r="T14" b="T15"/>
            <a:pathLst>
              <a:path w="2476" h="2702">
                <a:moveTo>
                  <a:pt x="305" y="0"/>
                </a:moveTo>
                <a:lnTo>
                  <a:pt x="0" y="2702"/>
                </a:lnTo>
                <a:lnTo>
                  <a:pt x="2476" y="1578"/>
                </a:lnTo>
                <a:lnTo>
                  <a:pt x="305" y="0"/>
                </a:lnTo>
                <a:close/>
              </a:path>
            </a:pathLst>
          </a:custGeom>
          <a:solidFill>
            <a:schemeClr val="accent1"/>
          </a:solidFill>
          <a:ln>
            <a:noFill/>
          </a:ln>
        </p:spPr>
        <p:txBody>
          <a:bodyPr/>
          <a:lstStyle/>
          <a:p>
            <a:endParaRPr lang="zh-CN" altLang="zh-CN">
              <a:solidFill>
                <a:srgbClr val="000000"/>
              </a:solidFill>
              <a:latin typeface="Calibri" pitchFamily="34" charset="0"/>
              <a:sym typeface="宋体" pitchFamily="2" charset="-122"/>
            </a:endParaRPr>
          </a:p>
        </p:txBody>
      </p:sp>
      <p:sp>
        <p:nvSpPr>
          <p:cNvPr id="35" name="Freeform 10"/>
          <p:cNvSpPr>
            <a:spLocks noChangeArrowheads="1"/>
          </p:cNvSpPr>
          <p:nvPr/>
        </p:nvSpPr>
        <p:spPr bwMode="auto">
          <a:xfrm>
            <a:off x="4483100" y="3318024"/>
            <a:ext cx="958850" cy="1044575"/>
          </a:xfrm>
          <a:custGeom>
            <a:avLst/>
            <a:gdLst>
              <a:gd name="T0" fmla="*/ 0 w 2476"/>
              <a:gd name="T1" fmla="*/ 1578 h 2702"/>
              <a:gd name="T2" fmla="*/ 2476 w 2476"/>
              <a:gd name="T3" fmla="*/ 2702 h 2702"/>
              <a:gd name="T4" fmla="*/ 2172 w 2476"/>
              <a:gd name="T5" fmla="*/ 0 h 2702"/>
              <a:gd name="T6" fmla="*/ 0 w 2476"/>
              <a:gd name="T7" fmla="*/ 1578 h 2702"/>
              <a:gd name="T8" fmla="*/ 0 60000 65536"/>
              <a:gd name="T9" fmla="*/ 0 60000 65536"/>
              <a:gd name="T10" fmla="*/ 0 60000 65536"/>
              <a:gd name="T11" fmla="*/ 0 60000 65536"/>
              <a:gd name="T12" fmla="*/ 0 w 2476"/>
              <a:gd name="T13" fmla="*/ 0 h 2702"/>
              <a:gd name="T14" fmla="*/ 2476 w 2476"/>
              <a:gd name="T15" fmla="*/ 2702 h 2702"/>
            </a:gdLst>
            <a:ahLst/>
            <a:cxnLst>
              <a:cxn ang="T8">
                <a:pos x="T0" y="T1"/>
              </a:cxn>
              <a:cxn ang="T9">
                <a:pos x="T2" y="T3"/>
              </a:cxn>
              <a:cxn ang="T10">
                <a:pos x="T4" y="T5"/>
              </a:cxn>
              <a:cxn ang="T11">
                <a:pos x="T6" y="T7"/>
              </a:cxn>
            </a:cxnLst>
            <a:rect l="T12" t="T13" r="T14" b="T15"/>
            <a:pathLst>
              <a:path w="2476" h="2702">
                <a:moveTo>
                  <a:pt x="0" y="1578"/>
                </a:moveTo>
                <a:lnTo>
                  <a:pt x="2476" y="2702"/>
                </a:lnTo>
                <a:lnTo>
                  <a:pt x="2172" y="0"/>
                </a:lnTo>
                <a:lnTo>
                  <a:pt x="0" y="1578"/>
                </a:lnTo>
                <a:close/>
              </a:path>
            </a:pathLst>
          </a:custGeom>
          <a:solidFill>
            <a:schemeClr val="accent1"/>
          </a:solidFill>
          <a:ln>
            <a:noFill/>
          </a:ln>
        </p:spPr>
        <p:txBody>
          <a:bodyPr/>
          <a:lstStyle/>
          <a:p>
            <a:endParaRPr lang="zh-CN" altLang="zh-CN">
              <a:solidFill>
                <a:srgbClr val="000000"/>
              </a:solidFill>
              <a:latin typeface="Calibri" pitchFamily="34" charset="0"/>
              <a:sym typeface="宋体" pitchFamily="2" charset="-122"/>
            </a:endParaRPr>
          </a:p>
        </p:txBody>
      </p:sp>
      <p:sp>
        <p:nvSpPr>
          <p:cNvPr id="36" name="Freeform 11"/>
          <p:cNvSpPr>
            <a:spLocks noChangeArrowheads="1"/>
          </p:cNvSpPr>
          <p:nvPr/>
        </p:nvSpPr>
        <p:spPr bwMode="auto">
          <a:xfrm>
            <a:off x="5003800" y="2327424"/>
            <a:ext cx="1028700" cy="990600"/>
          </a:xfrm>
          <a:custGeom>
            <a:avLst/>
            <a:gdLst>
              <a:gd name="T0" fmla="*/ 830 w 2664"/>
              <a:gd name="T1" fmla="*/ 2553 h 2553"/>
              <a:gd name="T2" fmla="*/ 2664 w 2664"/>
              <a:gd name="T3" fmla="*/ 546 h 2553"/>
              <a:gd name="T4" fmla="*/ 0 w 2664"/>
              <a:gd name="T5" fmla="*/ 0 h 2553"/>
              <a:gd name="T6" fmla="*/ 830 w 2664"/>
              <a:gd name="T7" fmla="*/ 2553 h 2553"/>
              <a:gd name="T8" fmla="*/ 0 60000 65536"/>
              <a:gd name="T9" fmla="*/ 0 60000 65536"/>
              <a:gd name="T10" fmla="*/ 0 60000 65536"/>
              <a:gd name="T11" fmla="*/ 0 60000 65536"/>
              <a:gd name="T12" fmla="*/ 0 w 2664"/>
              <a:gd name="T13" fmla="*/ 0 h 2553"/>
              <a:gd name="T14" fmla="*/ 2664 w 2664"/>
              <a:gd name="T15" fmla="*/ 2553 h 2553"/>
            </a:gdLst>
            <a:ahLst/>
            <a:cxnLst>
              <a:cxn ang="T8">
                <a:pos x="T0" y="T1"/>
              </a:cxn>
              <a:cxn ang="T9">
                <a:pos x="T2" y="T3"/>
              </a:cxn>
              <a:cxn ang="T10">
                <a:pos x="T4" y="T5"/>
              </a:cxn>
              <a:cxn ang="T11">
                <a:pos x="T6" y="T7"/>
              </a:cxn>
            </a:cxnLst>
            <a:rect l="T12" t="T13" r="T14" b="T15"/>
            <a:pathLst>
              <a:path w="2664" h="2553">
                <a:moveTo>
                  <a:pt x="830" y="2553"/>
                </a:moveTo>
                <a:lnTo>
                  <a:pt x="2664" y="546"/>
                </a:lnTo>
                <a:lnTo>
                  <a:pt x="0" y="0"/>
                </a:lnTo>
                <a:lnTo>
                  <a:pt x="830" y="2553"/>
                </a:lnTo>
                <a:close/>
              </a:path>
            </a:pathLst>
          </a:custGeom>
          <a:solidFill>
            <a:schemeClr val="accent1"/>
          </a:solidFill>
          <a:ln>
            <a:noFill/>
          </a:ln>
        </p:spPr>
        <p:txBody>
          <a:bodyPr/>
          <a:lstStyle/>
          <a:p>
            <a:endParaRPr lang="zh-CN" altLang="zh-CN">
              <a:solidFill>
                <a:srgbClr val="000000"/>
              </a:solidFill>
              <a:latin typeface="Calibri" pitchFamily="34" charset="0"/>
              <a:sym typeface="宋体" pitchFamily="2" charset="-122"/>
            </a:endParaRPr>
          </a:p>
        </p:txBody>
      </p:sp>
      <p:sp>
        <p:nvSpPr>
          <p:cNvPr id="37" name="矩形 7"/>
          <p:cNvSpPr>
            <a:spLocks noChangeArrowheads="1"/>
          </p:cNvSpPr>
          <p:nvPr/>
        </p:nvSpPr>
        <p:spPr bwMode="auto">
          <a:xfrm>
            <a:off x="4303713" y="1830537"/>
            <a:ext cx="35718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dirty="0" smtClean="0">
                <a:solidFill>
                  <a:schemeClr val="bg1"/>
                </a:solidFill>
                <a:latin typeface="Swiss911 UCm BT" pitchFamily="2" charset="0"/>
                <a:sym typeface="Swiss911 UCm BT" pitchFamily="2" charset="0"/>
              </a:rPr>
              <a:t>21</a:t>
            </a:r>
            <a:endParaRPr lang="zh-CN" altLang="en-US" sz="2800" dirty="0">
              <a:solidFill>
                <a:schemeClr val="bg1"/>
              </a:solidFill>
              <a:latin typeface="Swiss911 UCm BT" pitchFamily="2" charset="0"/>
              <a:sym typeface="Swiss911 UCm BT" pitchFamily="2" charset="0"/>
            </a:endParaRPr>
          </a:p>
        </p:txBody>
      </p:sp>
      <p:sp>
        <p:nvSpPr>
          <p:cNvPr id="38" name="矩形 8"/>
          <p:cNvSpPr>
            <a:spLocks noChangeArrowheads="1"/>
          </p:cNvSpPr>
          <p:nvPr/>
        </p:nvSpPr>
        <p:spPr bwMode="auto">
          <a:xfrm>
            <a:off x="5264150" y="2514749"/>
            <a:ext cx="3571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dirty="0" smtClean="0">
                <a:solidFill>
                  <a:schemeClr val="bg1"/>
                </a:solidFill>
                <a:latin typeface="Swiss911 UCm BT" pitchFamily="2" charset="0"/>
                <a:sym typeface="Swiss911 UCm BT" pitchFamily="2" charset="0"/>
              </a:rPr>
              <a:t>3</a:t>
            </a:r>
            <a:endParaRPr lang="zh-CN" altLang="en-US" sz="2800" dirty="0">
              <a:solidFill>
                <a:schemeClr val="bg1"/>
              </a:solidFill>
              <a:latin typeface="Swiss911 UCm BT" pitchFamily="2" charset="0"/>
              <a:sym typeface="Swiss911 UCm BT" pitchFamily="2" charset="0"/>
            </a:endParaRPr>
          </a:p>
        </p:txBody>
      </p:sp>
      <p:sp>
        <p:nvSpPr>
          <p:cNvPr id="39" name="矩形 9"/>
          <p:cNvSpPr>
            <a:spLocks noChangeArrowheads="1"/>
          </p:cNvSpPr>
          <p:nvPr/>
        </p:nvSpPr>
        <p:spPr bwMode="auto">
          <a:xfrm>
            <a:off x="4905375" y="3654574"/>
            <a:ext cx="3571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dirty="0" smtClean="0">
                <a:solidFill>
                  <a:schemeClr val="bg1"/>
                </a:solidFill>
                <a:latin typeface="Swiss911 UCm BT" pitchFamily="2" charset="0"/>
                <a:sym typeface="Swiss911 UCm BT" pitchFamily="2" charset="0"/>
              </a:rPr>
              <a:t>4</a:t>
            </a:r>
            <a:endParaRPr lang="zh-CN" altLang="en-US" sz="2800" dirty="0">
              <a:solidFill>
                <a:schemeClr val="bg1"/>
              </a:solidFill>
              <a:latin typeface="Swiss911 UCm BT" pitchFamily="2" charset="0"/>
              <a:sym typeface="Swiss911 UCm BT" pitchFamily="2" charset="0"/>
            </a:endParaRPr>
          </a:p>
        </p:txBody>
      </p:sp>
      <p:sp>
        <p:nvSpPr>
          <p:cNvPr id="40" name="矩形 10"/>
          <p:cNvSpPr>
            <a:spLocks noChangeArrowheads="1"/>
          </p:cNvSpPr>
          <p:nvPr/>
        </p:nvSpPr>
        <p:spPr bwMode="auto">
          <a:xfrm>
            <a:off x="3646488" y="3668862"/>
            <a:ext cx="3571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dirty="0" smtClean="0">
                <a:solidFill>
                  <a:schemeClr val="bg1"/>
                </a:solidFill>
                <a:latin typeface="Swiss911 UCm BT" pitchFamily="2" charset="0"/>
                <a:sym typeface="Swiss911 UCm BT" pitchFamily="2" charset="0"/>
              </a:rPr>
              <a:t>5</a:t>
            </a:r>
            <a:endParaRPr lang="zh-CN" altLang="en-US" sz="2800" dirty="0">
              <a:solidFill>
                <a:schemeClr val="bg1"/>
              </a:solidFill>
              <a:latin typeface="Swiss911 UCm BT" pitchFamily="2" charset="0"/>
              <a:sym typeface="Swiss911 UCm BT" pitchFamily="2" charset="0"/>
            </a:endParaRPr>
          </a:p>
        </p:txBody>
      </p:sp>
      <p:sp>
        <p:nvSpPr>
          <p:cNvPr id="41" name="矩形 11"/>
          <p:cNvSpPr>
            <a:spLocks noChangeArrowheads="1"/>
          </p:cNvSpPr>
          <p:nvPr/>
        </p:nvSpPr>
        <p:spPr bwMode="auto">
          <a:xfrm>
            <a:off x="3348038" y="2524274"/>
            <a:ext cx="3571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dirty="0" smtClean="0">
                <a:solidFill>
                  <a:schemeClr val="bg1"/>
                </a:solidFill>
                <a:latin typeface="Swiss911 UCm BT" pitchFamily="2" charset="0"/>
                <a:sym typeface="Swiss911 UCm BT" pitchFamily="2" charset="0"/>
              </a:rPr>
              <a:t>1</a:t>
            </a:r>
            <a:endParaRPr lang="zh-CN" altLang="en-US" sz="2800" dirty="0">
              <a:solidFill>
                <a:schemeClr val="bg1"/>
              </a:solidFill>
              <a:latin typeface="Swiss911 UCm BT" pitchFamily="2" charset="0"/>
              <a:sym typeface="Swiss911 UCm BT" pitchFamily="2" charset="0"/>
            </a:endParaRPr>
          </a:p>
        </p:txBody>
      </p:sp>
      <p:sp>
        <p:nvSpPr>
          <p:cNvPr id="42" name="TextBox 12"/>
          <p:cNvSpPr>
            <a:spLocks noChangeArrowheads="1"/>
          </p:cNvSpPr>
          <p:nvPr/>
        </p:nvSpPr>
        <p:spPr bwMode="auto">
          <a:xfrm>
            <a:off x="4879975" y="1260624"/>
            <a:ext cx="25717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en-US" altLang="zh-CN" sz="1000" dirty="0" smtClean="0">
                <a:solidFill>
                  <a:srgbClr val="595959"/>
                </a:solidFill>
                <a:latin typeface="微软雅黑" pitchFamily="34" charset="-122"/>
                <a:ea typeface="微软雅黑" pitchFamily="34" charset="-122"/>
              </a:rPr>
              <a:t>1</a:t>
            </a:r>
            <a:r>
              <a:rPr lang="zh-CN" altLang="en-US" sz="1000" dirty="0">
                <a:solidFill>
                  <a:srgbClr val="595959"/>
                </a:solidFill>
                <a:latin typeface="微软雅黑" pitchFamily="34" charset="-122"/>
                <a:ea typeface="微软雅黑" pitchFamily="34" charset="-122"/>
              </a:rPr>
              <a:t>）合理选择表分区类型</a:t>
            </a:r>
          </a:p>
          <a:p>
            <a:pPr algn="just"/>
            <a:r>
              <a:rPr lang="en-US" altLang="zh-CN" sz="1000" dirty="0" smtClean="0">
                <a:solidFill>
                  <a:srgbClr val="595959"/>
                </a:solidFill>
                <a:latin typeface="微软雅黑" pitchFamily="34" charset="-122"/>
                <a:ea typeface="微软雅黑" pitchFamily="34" charset="-122"/>
              </a:rPr>
              <a:t>2</a:t>
            </a:r>
            <a:r>
              <a:rPr lang="zh-CN" altLang="en-US" sz="1000" dirty="0">
                <a:solidFill>
                  <a:srgbClr val="595959"/>
                </a:solidFill>
                <a:latin typeface="微软雅黑" pitchFamily="34" charset="-122"/>
                <a:ea typeface="微软雅黑" pitchFamily="34" charset="-122"/>
              </a:rPr>
              <a:t>）合理选择索引类型</a:t>
            </a:r>
          </a:p>
        </p:txBody>
      </p:sp>
      <p:sp>
        <p:nvSpPr>
          <p:cNvPr id="43" name="TextBox 13"/>
          <p:cNvSpPr>
            <a:spLocks noChangeArrowheads="1"/>
          </p:cNvSpPr>
          <p:nvPr/>
        </p:nvSpPr>
        <p:spPr bwMode="auto">
          <a:xfrm>
            <a:off x="6138863" y="2484587"/>
            <a:ext cx="2109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en-US" altLang="zh-CN" sz="1000" dirty="0" smtClean="0">
                <a:solidFill>
                  <a:srgbClr val="595959"/>
                </a:solidFill>
                <a:latin typeface="微软雅黑" pitchFamily="34" charset="-122"/>
                <a:ea typeface="微软雅黑" pitchFamily="34" charset="-122"/>
              </a:rPr>
              <a:t>1</a:t>
            </a:r>
            <a:r>
              <a:rPr lang="zh-CN" altLang="en-US" sz="1000" dirty="0">
                <a:solidFill>
                  <a:srgbClr val="595959"/>
                </a:solidFill>
                <a:latin typeface="微软雅黑" pitchFamily="34" charset="-122"/>
                <a:ea typeface="微软雅黑" pitchFamily="34" charset="-122"/>
              </a:rPr>
              <a:t>）自动收集统计数据</a:t>
            </a:r>
          </a:p>
          <a:p>
            <a:pPr algn="just"/>
            <a:r>
              <a:rPr lang="en-US" altLang="zh-CN" sz="1000" dirty="0" smtClean="0">
                <a:solidFill>
                  <a:srgbClr val="595959"/>
                </a:solidFill>
                <a:latin typeface="微软雅黑" pitchFamily="34" charset="-122"/>
                <a:ea typeface="微软雅黑" pitchFamily="34" charset="-122"/>
              </a:rPr>
              <a:t>2</a:t>
            </a:r>
            <a:r>
              <a:rPr lang="zh-CN" altLang="en-US" sz="1000" dirty="0">
                <a:solidFill>
                  <a:srgbClr val="595959"/>
                </a:solidFill>
                <a:latin typeface="微软雅黑" pitchFamily="34" charset="-122"/>
                <a:ea typeface="微软雅黑" pitchFamily="34" charset="-122"/>
              </a:rPr>
              <a:t>）手动收集和维护统计</a:t>
            </a:r>
            <a:r>
              <a:rPr lang="zh-CN" altLang="en-US" sz="1000" dirty="0" smtClean="0">
                <a:solidFill>
                  <a:srgbClr val="595959"/>
                </a:solidFill>
                <a:latin typeface="微软雅黑" pitchFamily="34" charset="-122"/>
                <a:ea typeface="微软雅黑" pitchFamily="34" charset="-122"/>
              </a:rPr>
              <a:t>数据</a:t>
            </a:r>
            <a:endParaRPr lang="zh-CN" altLang="en-US" sz="1000" dirty="0">
              <a:solidFill>
                <a:srgbClr val="595959"/>
              </a:solidFill>
              <a:latin typeface="微软雅黑" pitchFamily="34" charset="-122"/>
              <a:ea typeface="微软雅黑" pitchFamily="34" charset="-122"/>
            </a:endParaRPr>
          </a:p>
          <a:p>
            <a:pPr algn="just"/>
            <a:r>
              <a:rPr lang="en-US" altLang="zh-CN" sz="1000" dirty="0">
                <a:solidFill>
                  <a:srgbClr val="595959"/>
                </a:solidFill>
                <a:latin typeface="微软雅黑" pitchFamily="34" charset="-122"/>
                <a:ea typeface="微软雅黑" pitchFamily="34" charset="-122"/>
              </a:rPr>
              <a:t>3</a:t>
            </a:r>
            <a:r>
              <a:rPr lang="zh-CN" altLang="en-US" sz="1000" dirty="0">
                <a:solidFill>
                  <a:srgbClr val="595959"/>
                </a:solidFill>
                <a:latin typeface="微软雅黑" pitchFamily="34" charset="-122"/>
                <a:ea typeface="微软雅黑" pitchFamily="34" charset="-122"/>
              </a:rPr>
              <a:t>）收集和维护扩展统计数据</a:t>
            </a:r>
            <a:endParaRPr lang="en-US" altLang="zh-CN" sz="1000" dirty="0">
              <a:solidFill>
                <a:srgbClr val="595959"/>
              </a:solidFill>
              <a:latin typeface="微软雅黑" pitchFamily="34" charset="-122"/>
              <a:ea typeface="微软雅黑" pitchFamily="34" charset="-122"/>
            </a:endParaRPr>
          </a:p>
        </p:txBody>
      </p:sp>
      <p:sp>
        <p:nvSpPr>
          <p:cNvPr id="44" name="TextBox 14"/>
          <p:cNvSpPr>
            <a:spLocks noChangeArrowheads="1"/>
          </p:cNvSpPr>
          <p:nvPr/>
        </p:nvSpPr>
        <p:spPr bwMode="auto">
          <a:xfrm>
            <a:off x="5622925" y="3930799"/>
            <a:ext cx="21097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000" dirty="0" smtClean="0">
                <a:solidFill>
                  <a:srgbClr val="595959"/>
                </a:solidFill>
                <a:latin typeface="微软雅黑" pitchFamily="34" charset="-122"/>
                <a:ea typeface="微软雅黑" pitchFamily="34" charset="-122"/>
              </a:rPr>
              <a:t>修正不合理的关键字、语法、顺序</a:t>
            </a:r>
            <a:endParaRPr lang="en-US" altLang="zh-CN" sz="1000" dirty="0">
              <a:solidFill>
                <a:srgbClr val="595959"/>
              </a:solidFill>
              <a:latin typeface="微软雅黑" pitchFamily="34" charset="-122"/>
              <a:ea typeface="微软雅黑" pitchFamily="34" charset="-122"/>
            </a:endParaRPr>
          </a:p>
        </p:txBody>
      </p:sp>
      <p:sp>
        <p:nvSpPr>
          <p:cNvPr id="45" name="TextBox 15"/>
          <p:cNvSpPr>
            <a:spLocks noChangeArrowheads="1"/>
          </p:cNvSpPr>
          <p:nvPr/>
        </p:nvSpPr>
        <p:spPr bwMode="auto">
          <a:xfrm>
            <a:off x="1167656" y="3900016"/>
            <a:ext cx="2108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000" dirty="0" smtClean="0">
                <a:solidFill>
                  <a:srgbClr val="595959"/>
                </a:solidFill>
                <a:latin typeface="微软雅黑" pitchFamily="34" charset="-122"/>
                <a:ea typeface="微软雅黑" pitchFamily="34" charset="-122"/>
              </a:rPr>
              <a:t>指定存取路径或者连接类型生成执行计划。</a:t>
            </a:r>
            <a:endParaRPr lang="en-US" altLang="zh-CN" sz="1000" dirty="0">
              <a:solidFill>
                <a:srgbClr val="595959"/>
              </a:solidFill>
              <a:latin typeface="微软雅黑" pitchFamily="34" charset="-122"/>
              <a:ea typeface="微软雅黑" pitchFamily="34" charset="-122"/>
            </a:endParaRPr>
          </a:p>
        </p:txBody>
      </p:sp>
      <p:sp>
        <p:nvSpPr>
          <p:cNvPr id="46" name="TextBox 16"/>
          <p:cNvSpPr>
            <a:spLocks noChangeArrowheads="1"/>
          </p:cNvSpPr>
          <p:nvPr/>
        </p:nvSpPr>
        <p:spPr bwMode="auto">
          <a:xfrm>
            <a:off x="1136650" y="1432396"/>
            <a:ext cx="21082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en-US" altLang="zh-CN" sz="1000" dirty="0" smtClean="0">
                <a:solidFill>
                  <a:srgbClr val="595959"/>
                </a:solidFill>
                <a:latin typeface="微软雅黑" pitchFamily="34" charset="-122"/>
                <a:ea typeface="微软雅黑" pitchFamily="34" charset="-122"/>
              </a:rPr>
              <a:t>1</a:t>
            </a:r>
            <a:r>
              <a:rPr lang="zh-CN" altLang="en-US" sz="1000" dirty="0">
                <a:solidFill>
                  <a:srgbClr val="595959"/>
                </a:solidFill>
                <a:latin typeface="微软雅黑" pitchFamily="34" charset="-122"/>
                <a:ea typeface="微软雅黑" pitchFamily="34" charset="-122"/>
              </a:rPr>
              <a:t>）索引越少越好</a:t>
            </a:r>
          </a:p>
          <a:p>
            <a:pPr algn="just"/>
            <a:r>
              <a:rPr lang="en-US" altLang="zh-CN" sz="1000" dirty="0" smtClean="0">
                <a:solidFill>
                  <a:srgbClr val="595959"/>
                </a:solidFill>
                <a:latin typeface="微软雅黑" pitchFamily="34" charset="-122"/>
                <a:ea typeface="微软雅黑" pitchFamily="34" charset="-122"/>
              </a:rPr>
              <a:t>2</a:t>
            </a:r>
            <a:r>
              <a:rPr lang="zh-CN" altLang="en-US" sz="1000" dirty="0">
                <a:solidFill>
                  <a:srgbClr val="595959"/>
                </a:solidFill>
                <a:latin typeface="微软雅黑" pitchFamily="34" charset="-122"/>
                <a:ea typeface="微软雅黑" pitchFamily="34" charset="-122"/>
              </a:rPr>
              <a:t>）索引列越少越好</a:t>
            </a:r>
          </a:p>
          <a:p>
            <a:pPr algn="just"/>
            <a:r>
              <a:rPr lang="en-US" altLang="zh-CN" sz="1000" dirty="0" smtClean="0">
                <a:solidFill>
                  <a:srgbClr val="595959"/>
                </a:solidFill>
                <a:latin typeface="微软雅黑" pitchFamily="34" charset="-122"/>
                <a:ea typeface="微软雅黑" pitchFamily="34" charset="-122"/>
              </a:rPr>
              <a:t>3</a:t>
            </a:r>
            <a:r>
              <a:rPr lang="zh-CN" altLang="en-US" sz="1000" dirty="0">
                <a:solidFill>
                  <a:srgbClr val="595959"/>
                </a:solidFill>
                <a:latin typeface="微软雅黑" pitchFamily="34" charset="-122"/>
                <a:ea typeface="微软雅黑" pitchFamily="34" charset="-122"/>
              </a:rPr>
              <a:t>）尽量少用函数索引</a:t>
            </a:r>
          </a:p>
          <a:p>
            <a:pPr algn="just"/>
            <a:r>
              <a:rPr lang="en-US" altLang="zh-CN" sz="1000" dirty="0" smtClean="0">
                <a:solidFill>
                  <a:srgbClr val="595959"/>
                </a:solidFill>
                <a:latin typeface="微软雅黑" pitchFamily="34" charset="-122"/>
                <a:ea typeface="微软雅黑" pitchFamily="34" charset="-122"/>
              </a:rPr>
              <a:t>4</a:t>
            </a:r>
            <a:r>
              <a:rPr lang="zh-CN" altLang="en-US" sz="1000" dirty="0">
                <a:solidFill>
                  <a:srgbClr val="595959"/>
                </a:solidFill>
                <a:latin typeface="微软雅黑" pitchFamily="34" charset="-122"/>
                <a:ea typeface="微软雅黑" pitchFamily="34" charset="-122"/>
              </a:rPr>
              <a:t>）选择正确的索引类型</a:t>
            </a:r>
          </a:p>
          <a:p>
            <a:pPr algn="just"/>
            <a:r>
              <a:rPr lang="en-US" altLang="zh-CN" sz="1000" dirty="0" smtClean="0">
                <a:solidFill>
                  <a:srgbClr val="595959"/>
                </a:solidFill>
                <a:latin typeface="微软雅黑" pitchFamily="34" charset="-122"/>
                <a:ea typeface="微软雅黑" pitchFamily="34" charset="-122"/>
              </a:rPr>
              <a:t>5</a:t>
            </a:r>
            <a:r>
              <a:rPr lang="zh-CN" altLang="en-US" sz="1000" dirty="0">
                <a:solidFill>
                  <a:srgbClr val="595959"/>
                </a:solidFill>
                <a:latin typeface="微软雅黑" pitchFamily="34" charset="-122"/>
                <a:ea typeface="微软雅黑" pitchFamily="34" charset="-122"/>
              </a:rPr>
              <a:t>）为复合索引选择正确的列顺序</a:t>
            </a:r>
          </a:p>
          <a:p>
            <a:pPr algn="just"/>
            <a:r>
              <a:rPr lang="en-US" altLang="zh-CN" sz="1000" dirty="0" smtClean="0">
                <a:solidFill>
                  <a:srgbClr val="595959"/>
                </a:solidFill>
                <a:latin typeface="微软雅黑" pitchFamily="34" charset="-122"/>
                <a:ea typeface="微软雅黑" pitchFamily="34" charset="-122"/>
              </a:rPr>
              <a:t>6</a:t>
            </a:r>
            <a:r>
              <a:rPr lang="zh-CN" altLang="en-US" sz="1000" dirty="0">
                <a:solidFill>
                  <a:srgbClr val="595959"/>
                </a:solidFill>
                <a:latin typeface="微软雅黑" pitchFamily="34" charset="-122"/>
                <a:ea typeface="微软雅黑" pitchFamily="34" charset="-122"/>
              </a:rPr>
              <a:t>）为分区表选择正确的索引类型</a:t>
            </a:r>
            <a:endParaRPr lang="zh-CN" altLang="en-US" sz="1000" dirty="0">
              <a:solidFill>
                <a:srgbClr val="595959"/>
              </a:solidFill>
              <a:latin typeface="微软雅黑" pitchFamily="34" charset="-122"/>
              <a:ea typeface="微软雅黑" pitchFamily="34" charset="-122"/>
            </a:endParaRPr>
          </a:p>
        </p:txBody>
      </p:sp>
      <p:sp>
        <p:nvSpPr>
          <p:cNvPr id="47" name="TextBox 17"/>
          <p:cNvSpPr>
            <a:spLocks noChangeArrowheads="1"/>
          </p:cNvSpPr>
          <p:nvPr/>
        </p:nvSpPr>
        <p:spPr bwMode="auto">
          <a:xfrm>
            <a:off x="4879975" y="1059133"/>
            <a:ext cx="188991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、合理使用表分区</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8" name="TextBox 18"/>
          <p:cNvSpPr>
            <a:spLocks noChangeArrowheads="1"/>
          </p:cNvSpPr>
          <p:nvPr/>
        </p:nvSpPr>
        <p:spPr bwMode="auto">
          <a:xfrm>
            <a:off x="6138862" y="2260871"/>
            <a:ext cx="196152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、收集和维护统计数据</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9" name="TextBox 19"/>
          <p:cNvSpPr>
            <a:spLocks noChangeArrowheads="1"/>
          </p:cNvSpPr>
          <p:nvPr/>
        </p:nvSpPr>
        <p:spPr bwMode="auto">
          <a:xfrm>
            <a:off x="5622925" y="3708671"/>
            <a:ext cx="126206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SQL</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改写</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TextBox 20"/>
          <p:cNvSpPr>
            <a:spLocks noChangeArrowheads="1"/>
          </p:cNvSpPr>
          <p:nvPr/>
        </p:nvSpPr>
        <p:spPr bwMode="auto">
          <a:xfrm>
            <a:off x="1167656" y="3674713"/>
            <a:ext cx="120310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正确使用</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hint</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1" name="TextBox 21"/>
          <p:cNvSpPr>
            <a:spLocks noChangeArrowheads="1"/>
          </p:cNvSpPr>
          <p:nvPr/>
        </p:nvSpPr>
        <p:spPr bwMode="auto">
          <a:xfrm>
            <a:off x="1136650" y="1200742"/>
            <a:ext cx="141912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、合理</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使用索引</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TextBox 22"/>
          <p:cNvSpPr>
            <a:spLocks noChangeArrowheads="1"/>
          </p:cNvSpPr>
          <p:nvPr/>
        </p:nvSpPr>
        <p:spPr bwMode="auto">
          <a:xfrm>
            <a:off x="3995936" y="2737832"/>
            <a:ext cx="99139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smtClean="0">
                <a:solidFill>
                  <a:schemeClr val="accent1"/>
                </a:solidFill>
                <a:latin typeface="微软雅黑" panose="020B0503020204020204" pitchFamily="34" charset="-122"/>
                <a:ea typeface="微软雅黑" panose="020B0503020204020204" pitchFamily="34" charset="-122"/>
              </a:rPr>
              <a:t>解决</a:t>
            </a:r>
            <a:r>
              <a:rPr lang="en-US" altLang="zh-CN" b="1" dirty="0" smtClean="0">
                <a:solidFill>
                  <a:schemeClr val="accent1"/>
                </a:solidFill>
                <a:latin typeface="微软雅黑" panose="020B0503020204020204" pitchFamily="34" charset="-122"/>
                <a:ea typeface="微软雅黑" panose="020B0503020204020204" pitchFamily="34" charset="-122"/>
              </a:rPr>
              <a:t>SQL</a:t>
            </a:r>
            <a:r>
              <a:rPr lang="zh-CN" altLang="en-US" b="1" dirty="0" smtClean="0">
                <a:solidFill>
                  <a:schemeClr val="accent1"/>
                </a:solidFill>
                <a:latin typeface="微软雅黑" panose="020B0503020204020204" pitchFamily="34" charset="-122"/>
                <a:ea typeface="微软雅黑" panose="020B0503020204020204" pitchFamily="34" charset="-122"/>
              </a:rPr>
              <a:t>瓶颈问题</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773391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1"/>
                                        </p:tgtEl>
                                        <p:attrNameLst>
                                          <p:attrName>ppt_y</p:attrName>
                                        </p:attrNameLst>
                                      </p:cBhvr>
                                      <p:tavLst>
                                        <p:tav tm="0">
                                          <p:val>
                                            <p:strVal val="#ppt_y"/>
                                          </p:val>
                                        </p:tav>
                                        <p:tav tm="100000">
                                          <p:val>
                                            <p:strVal val="#ppt_y"/>
                                          </p:val>
                                        </p:tav>
                                      </p:tavLst>
                                    </p:anim>
                                    <p:anim calcmode="lin" valueType="num">
                                      <p:cBhvr>
                                        <p:cTn id="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1"/>
                                        </p:tgtEl>
                                      </p:cBhvr>
                                    </p:animEffect>
                                  </p:childTnLst>
                                </p:cTn>
                              </p:par>
                            </p:childTnLst>
                          </p:cTn>
                        </p:par>
                        <p:par>
                          <p:cTn id="12" fill="hold">
                            <p:stCondLst>
                              <p:cond delay="800"/>
                            </p:stCondLst>
                            <p:childTnLst>
                              <p:par>
                                <p:cTn id="13" presetID="23" presetClass="entr" presetSubtype="528"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 calcmode="lin" valueType="num">
                                      <p:cBhvr>
                                        <p:cTn id="17" dur="500" fill="hold"/>
                                        <p:tgtEl>
                                          <p:spTgt spid="32"/>
                                        </p:tgtEl>
                                        <p:attrNameLst>
                                          <p:attrName>ppt_x</p:attrName>
                                        </p:attrNameLst>
                                      </p:cBhvr>
                                      <p:tavLst>
                                        <p:tav tm="0">
                                          <p:val>
                                            <p:fltVal val="0.5"/>
                                          </p:val>
                                        </p:tav>
                                        <p:tav tm="100000">
                                          <p:val>
                                            <p:strVal val="#ppt_x"/>
                                          </p:val>
                                        </p:tav>
                                      </p:tavLst>
                                    </p:anim>
                                    <p:anim calcmode="lin" valueType="num">
                                      <p:cBhvr>
                                        <p:cTn id="18" dur="500" fill="hold"/>
                                        <p:tgtEl>
                                          <p:spTgt spid="32"/>
                                        </p:tgtEl>
                                        <p:attrNameLst>
                                          <p:attrName>ppt_y</p:attrName>
                                        </p:attrNameLst>
                                      </p:cBhvr>
                                      <p:tavLst>
                                        <p:tav tm="0">
                                          <p:val>
                                            <p:fltVal val="0.5"/>
                                          </p:val>
                                        </p:tav>
                                        <p:tav tm="100000">
                                          <p:val>
                                            <p:strVal val="#ppt_y"/>
                                          </p:val>
                                        </p:tav>
                                      </p:tavLst>
                                    </p:anim>
                                  </p:childTnLst>
                                </p:cTn>
                              </p:par>
                              <p:par>
                                <p:cTn id="19" presetID="23" presetClass="entr" presetSubtype="528"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fltVal val="0"/>
                                          </p:val>
                                        </p:tav>
                                        <p:tav tm="100000">
                                          <p:val>
                                            <p:strVal val="#ppt_w"/>
                                          </p:val>
                                        </p:tav>
                                      </p:tavLst>
                                    </p:anim>
                                    <p:anim calcmode="lin" valueType="num">
                                      <p:cBhvr>
                                        <p:cTn id="22" dur="500" fill="hold"/>
                                        <p:tgtEl>
                                          <p:spTgt spid="33"/>
                                        </p:tgtEl>
                                        <p:attrNameLst>
                                          <p:attrName>ppt_h</p:attrName>
                                        </p:attrNameLst>
                                      </p:cBhvr>
                                      <p:tavLst>
                                        <p:tav tm="0">
                                          <p:val>
                                            <p:fltVal val="0"/>
                                          </p:val>
                                        </p:tav>
                                        <p:tav tm="100000">
                                          <p:val>
                                            <p:strVal val="#ppt_h"/>
                                          </p:val>
                                        </p:tav>
                                      </p:tavLst>
                                    </p:anim>
                                    <p:anim calcmode="lin" valueType="num">
                                      <p:cBhvr>
                                        <p:cTn id="23" dur="500" fill="hold"/>
                                        <p:tgtEl>
                                          <p:spTgt spid="33"/>
                                        </p:tgtEl>
                                        <p:attrNameLst>
                                          <p:attrName>ppt_x</p:attrName>
                                        </p:attrNameLst>
                                      </p:cBhvr>
                                      <p:tavLst>
                                        <p:tav tm="0">
                                          <p:val>
                                            <p:fltVal val="0.5"/>
                                          </p:val>
                                        </p:tav>
                                        <p:tav tm="100000">
                                          <p:val>
                                            <p:strVal val="#ppt_x"/>
                                          </p:val>
                                        </p:tav>
                                      </p:tavLst>
                                    </p:anim>
                                    <p:anim calcmode="lin" valueType="num">
                                      <p:cBhvr>
                                        <p:cTn id="24" dur="500" fill="hold"/>
                                        <p:tgtEl>
                                          <p:spTgt spid="33"/>
                                        </p:tgtEl>
                                        <p:attrNameLst>
                                          <p:attrName>ppt_y</p:attrName>
                                        </p:attrNameLst>
                                      </p:cBhvr>
                                      <p:tavLst>
                                        <p:tav tm="0">
                                          <p:val>
                                            <p:fltVal val="0.5"/>
                                          </p:val>
                                        </p:tav>
                                        <p:tav tm="100000">
                                          <p:val>
                                            <p:strVal val="#ppt_y"/>
                                          </p:val>
                                        </p:tav>
                                      </p:tavLst>
                                    </p:anim>
                                  </p:childTnLst>
                                </p:cTn>
                              </p:par>
                              <p:par>
                                <p:cTn id="25" presetID="23" presetClass="entr" presetSubtype="52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p:cTn id="27" dur="500" fill="hold"/>
                                        <p:tgtEl>
                                          <p:spTgt spid="34"/>
                                        </p:tgtEl>
                                        <p:attrNameLst>
                                          <p:attrName>ppt_w</p:attrName>
                                        </p:attrNameLst>
                                      </p:cBhvr>
                                      <p:tavLst>
                                        <p:tav tm="0">
                                          <p:val>
                                            <p:fltVal val="0"/>
                                          </p:val>
                                        </p:tav>
                                        <p:tav tm="100000">
                                          <p:val>
                                            <p:strVal val="#ppt_w"/>
                                          </p:val>
                                        </p:tav>
                                      </p:tavLst>
                                    </p:anim>
                                    <p:anim calcmode="lin" valueType="num">
                                      <p:cBhvr>
                                        <p:cTn id="28" dur="500" fill="hold"/>
                                        <p:tgtEl>
                                          <p:spTgt spid="34"/>
                                        </p:tgtEl>
                                        <p:attrNameLst>
                                          <p:attrName>ppt_h</p:attrName>
                                        </p:attrNameLst>
                                      </p:cBhvr>
                                      <p:tavLst>
                                        <p:tav tm="0">
                                          <p:val>
                                            <p:fltVal val="0"/>
                                          </p:val>
                                        </p:tav>
                                        <p:tav tm="100000">
                                          <p:val>
                                            <p:strVal val="#ppt_h"/>
                                          </p:val>
                                        </p:tav>
                                      </p:tavLst>
                                    </p:anim>
                                    <p:anim calcmode="lin" valueType="num">
                                      <p:cBhvr>
                                        <p:cTn id="29" dur="500" fill="hold"/>
                                        <p:tgtEl>
                                          <p:spTgt spid="34"/>
                                        </p:tgtEl>
                                        <p:attrNameLst>
                                          <p:attrName>ppt_x</p:attrName>
                                        </p:attrNameLst>
                                      </p:cBhvr>
                                      <p:tavLst>
                                        <p:tav tm="0">
                                          <p:val>
                                            <p:fltVal val="0.5"/>
                                          </p:val>
                                        </p:tav>
                                        <p:tav tm="100000">
                                          <p:val>
                                            <p:strVal val="#ppt_x"/>
                                          </p:val>
                                        </p:tav>
                                      </p:tavLst>
                                    </p:anim>
                                    <p:anim calcmode="lin" valueType="num">
                                      <p:cBhvr>
                                        <p:cTn id="30" dur="500" fill="hold"/>
                                        <p:tgtEl>
                                          <p:spTgt spid="34"/>
                                        </p:tgtEl>
                                        <p:attrNameLst>
                                          <p:attrName>ppt_y</p:attrName>
                                        </p:attrNameLst>
                                      </p:cBhvr>
                                      <p:tavLst>
                                        <p:tav tm="0">
                                          <p:val>
                                            <p:fltVal val="0.5"/>
                                          </p:val>
                                        </p:tav>
                                        <p:tav tm="100000">
                                          <p:val>
                                            <p:strVal val="#ppt_y"/>
                                          </p:val>
                                        </p:tav>
                                      </p:tavLst>
                                    </p:anim>
                                  </p:childTnLst>
                                </p:cTn>
                              </p:par>
                              <p:par>
                                <p:cTn id="31" presetID="23" presetClass="entr" presetSubtype="528"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p:cTn id="33" dur="500" fill="hold"/>
                                        <p:tgtEl>
                                          <p:spTgt spid="35"/>
                                        </p:tgtEl>
                                        <p:attrNameLst>
                                          <p:attrName>ppt_w</p:attrName>
                                        </p:attrNameLst>
                                      </p:cBhvr>
                                      <p:tavLst>
                                        <p:tav tm="0">
                                          <p:val>
                                            <p:fltVal val="0"/>
                                          </p:val>
                                        </p:tav>
                                        <p:tav tm="100000">
                                          <p:val>
                                            <p:strVal val="#ppt_w"/>
                                          </p:val>
                                        </p:tav>
                                      </p:tavLst>
                                    </p:anim>
                                    <p:anim calcmode="lin" valueType="num">
                                      <p:cBhvr>
                                        <p:cTn id="34" dur="500" fill="hold"/>
                                        <p:tgtEl>
                                          <p:spTgt spid="35"/>
                                        </p:tgtEl>
                                        <p:attrNameLst>
                                          <p:attrName>ppt_h</p:attrName>
                                        </p:attrNameLst>
                                      </p:cBhvr>
                                      <p:tavLst>
                                        <p:tav tm="0">
                                          <p:val>
                                            <p:fltVal val="0"/>
                                          </p:val>
                                        </p:tav>
                                        <p:tav tm="100000">
                                          <p:val>
                                            <p:strVal val="#ppt_h"/>
                                          </p:val>
                                        </p:tav>
                                      </p:tavLst>
                                    </p:anim>
                                    <p:anim calcmode="lin" valueType="num">
                                      <p:cBhvr>
                                        <p:cTn id="35" dur="500" fill="hold"/>
                                        <p:tgtEl>
                                          <p:spTgt spid="35"/>
                                        </p:tgtEl>
                                        <p:attrNameLst>
                                          <p:attrName>ppt_x</p:attrName>
                                        </p:attrNameLst>
                                      </p:cBhvr>
                                      <p:tavLst>
                                        <p:tav tm="0">
                                          <p:val>
                                            <p:fltVal val="0.5"/>
                                          </p:val>
                                        </p:tav>
                                        <p:tav tm="100000">
                                          <p:val>
                                            <p:strVal val="#ppt_x"/>
                                          </p:val>
                                        </p:tav>
                                      </p:tavLst>
                                    </p:anim>
                                    <p:anim calcmode="lin" valueType="num">
                                      <p:cBhvr>
                                        <p:cTn id="36" dur="500" fill="hold"/>
                                        <p:tgtEl>
                                          <p:spTgt spid="35"/>
                                        </p:tgtEl>
                                        <p:attrNameLst>
                                          <p:attrName>ppt_y</p:attrName>
                                        </p:attrNameLst>
                                      </p:cBhvr>
                                      <p:tavLst>
                                        <p:tav tm="0">
                                          <p:val>
                                            <p:fltVal val="0.5"/>
                                          </p:val>
                                        </p:tav>
                                        <p:tav tm="100000">
                                          <p:val>
                                            <p:strVal val="#ppt_y"/>
                                          </p:val>
                                        </p:tav>
                                      </p:tavLst>
                                    </p:anim>
                                  </p:childTnLst>
                                </p:cTn>
                              </p:par>
                              <p:par>
                                <p:cTn id="37" presetID="23" presetClass="entr" presetSubtype="528"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p:cTn id="39" dur="500" fill="hold"/>
                                        <p:tgtEl>
                                          <p:spTgt spid="36"/>
                                        </p:tgtEl>
                                        <p:attrNameLst>
                                          <p:attrName>ppt_w</p:attrName>
                                        </p:attrNameLst>
                                      </p:cBhvr>
                                      <p:tavLst>
                                        <p:tav tm="0">
                                          <p:val>
                                            <p:fltVal val="0"/>
                                          </p:val>
                                        </p:tav>
                                        <p:tav tm="100000">
                                          <p:val>
                                            <p:strVal val="#ppt_w"/>
                                          </p:val>
                                        </p:tav>
                                      </p:tavLst>
                                    </p:anim>
                                    <p:anim calcmode="lin" valueType="num">
                                      <p:cBhvr>
                                        <p:cTn id="40" dur="500" fill="hold"/>
                                        <p:tgtEl>
                                          <p:spTgt spid="36"/>
                                        </p:tgtEl>
                                        <p:attrNameLst>
                                          <p:attrName>ppt_h</p:attrName>
                                        </p:attrNameLst>
                                      </p:cBhvr>
                                      <p:tavLst>
                                        <p:tav tm="0">
                                          <p:val>
                                            <p:fltVal val="0"/>
                                          </p:val>
                                        </p:tav>
                                        <p:tav tm="100000">
                                          <p:val>
                                            <p:strVal val="#ppt_h"/>
                                          </p:val>
                                        </p:tav>
                                      </p:tavLst>
                                    </p:anim>
                                    <p:anim calcmode="lin" valueType="num">
                                      <p:cBhvr>
                                        <p:cTn id="41" dur="500" fill="hold"/>
                                        <p:tgtEl>
                                          <p:spTgt spid="36"/>
                                        </p:tgtEl>
                                        <p:attrNameLst>
                                          <p:attrName>ppt_x</p:attrName>
                                        </p:attrNameLst>
                                      </p:cBhvr>
                                      <p:tavLst>
                                        <p:tav tm="0">
                                          <p:val>
                                            <p:fltVal val="0.5"/>
                                          </p:val>
                                        </p:tav>
                                        <p:tav tm="100000">
                                          <p:val>
                                            <p:strVal val="#ppt_x"/>
                                          </p:val>
                                        </p:tav>
                                      </p:tavLst>
                                    </p:anim>
                                    <p:anim calcmode="lin" valueType="num">
                                      <p:cBhvr>
                                        <p:cTn id="42" dur="500" fill="hold"/>
                                        <p:tgtEl>
                                          <p:spTgt spid="36"/>
                                        </p:tgtEl>
                                        <p:attrNameLst>
                                          <p:attrName>ppt_y</p:attrName>
                                        </p:attrNameLst>
                                      </p:cBhvr>
                                      <p:tavLst>
                                        <p:tav tm="0">
                                          <p:val>
                                            <p:fltVal val="0.5"/>
                                          </p:val>
                                        </p:tav>
                                        <p:tav tm="100000">
                                          <p:val>
                                            <p:strVal val="#ppt_y"/>
                                          </p:val>
                                        </p:tav>
                                      </p:tavLst>
                                    </p:anim>
                                  </p:childTnLst>
                                </p:cTn>
                              </p:par>
                              <p:par>
                                <p:cTn id="43" presetID="23" presetClass="entr" presetSubtype="528"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p:cTn id="45" dur="500" fill="hold"/>
                                        <p:tgtEl>
                                          <p:spTgt spid="37"/>
                                        </p:tgtEl>
                                        <p:attrNameLst>
                                          <p:attrName>ppt_w</p:attrName>
                                        </p:attrNameLst>
                                      </p:cBhvr>
                                      <p:tavLst>
                                        <p:tav tm="0">
                                          <p:val>
                                            <p:fltVal val="0"/>
                                          </p:val>
                                        </p:tav>
                                        <p:tav tm="100000">
                                          <p:val>
                                            <p:strVal val="#ppt_w"/>
                                          </p:val>
                                        </p:tav>
                                      </p:tavLst>
                                    </p:anim>
                                    <p:anim calcmode="lin" valueType="num">
                                      <p:cBhvr>
                                        <p:cTn id="46" dur="500" fill="hold"/>
                                        <p:tgtEl>
                                          <p:spTgt spid="37"/>
                                        </p:tgtEl>
                                        <p:attrNameLst>
                                          <p:attrName>ppt_h</p:attrName>
                                        </p:attrNameLst>
                                      </p:cBhvr>
                                      <p:tavLst>
                                        <p:tav tm="0">
                                          <p:val>
                                            <p:fltVal val="0"/>
                                          </p:val>
                                        </p:tav>
                                        <p:tav tm="100000">
                                          <p:val>
                                            <p:strVal val="#ppt_h"/>
                                          </p:val>
                                        </p:tav>
                                      </p:tavLst>
                                    </p:anim>
                                    <p:anim calcmode="lin" valueType="num">
                                      <p:cBhvr>
                                        <p:cTn id="47" dur="500" fill="hold"/>
                                        <p:tgtEl>
                                          <p:spTgt spid="37"/>
                                        </p:tgtEl>
                                        <p:attrNameLst>
                                          <p:attrName>ppt_x</p:attrName>
                                        </p:attrNameLst>
                                      </p:cBhvr>
                                      <p:tavLst>
                                        <p:tav tm="0">
                                          <p:val>
                                            <p:fltVal val="0.5"/>
                                          </p:val>
                                        </p:tav>
                                        <p:tav tm="100000">
                                          <p:val>
                                            <p:strVal val="#ppt_x"/>
                                          </p:val>
                                        </p:tav>
                                      </p:tavLst>
                                    </p:anim>
                                    <p:anim calcmode="lin" valueType="num">
                                      <p:cBhvr>
                                        <p:cTn id="48" dur="500" fill="hold"/>
                                        <p:tgtEl>
                                          <p:spTgt spid="37"/>
                                        </p:tgtEl>
                                        <p:attrNameLst>
                                          <p:attrName>ppt_y</p:attrName>
                                        </p:attrNameLst>
                                      </p:cBhvr>
                                      <p:tavLst>
                                        <p:tav tm="0">
                                          <p:val>
                                            <p:fltVal val="0.5"/>
                                          </p:val>
                                        </p:tav>
                                        <p:tav tm="100000">
                                          <p:val>
                                            <p:strVal val="#ppt_y"/>
                                          </p:val>
                                        </p:tav>
                                      </p:tavLst>
                                    </p:anim>
                                  </p:childTnLst>
                                </p:cTn>
                              </p:par>
                              <p:par>
                                <p:cTn id="49" presetID="23" presetClass="entr" presetSubtype="528"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p:cTn id="51" dur="500" fill="hold"/>
                                        <p:tgtEl>
                                          <p:spTgt spid="38"/>
                                        </p:tgtEl>
                                        <p:attrNameLst>
                                          <p:attrName>ppt_w</p:attrName>
                                        </p:attrNameLst>
                                      </p:cBhvr>
                                      <p:tavLst>
                                        <p:tav tm="0">
                                          <p:val>
                                            <p:fltVal val="0"/>
                                          </p:val>
                                        </p:tav>
                                        <p:tav tm="100000">
                                          <p:val>
                                            <p:strVal val="#ppt_w"/>
                                          </p:val>
                                        </p:tav>
                                      </p:tavLst>
                                    </p:anim>
                                    <p:anim calcmode="lin" valueType="num">
                                      <p:cBhvr>
                                        <p:cTn id="52" dur="500" fill="hold"/>
                                        <p:tgtEl>
                                          <p:spTgt spid="38"/>
                                        </p:tgtEl>
                                        <p:attrNameLst>
                                          <p:attrName>ppt_h</p:attrName>
                                        </p:attrNameLst>
                                      </p:cBhvr>
                                      <p:tavLst>
                                        <p:tav tm="0">
                                          <p:val>
                                            <p:fltVal val="0"/>
                                          </p:val>
                                        </p:tav>
                                        <p:tav tm="100000">
                                          <p:val>
                                            <p:strVal val="#ppt_h"/>
                                          </p:val>
                                        </p:tav>
                                      </p:tavLst>
                                    </p:anim>
                                    <p:anim calcmode="lin" valueType="num">
                                      <p:cBhvr>
                                        <p:cTn id="53" dur="500" fill="hold"/>
                                        <p:tgtEl>
                                          <p:spTgt spid="38"/>
                                        </p:tgtEl>
                                        <p:attrNameLst>
                                          <p:attrName>ppt_x</p:attrName>
                                        </p:attrNameLst>
                                      </p:cBhvr>
                                      <p:tavLst>
                                        <p:tav tm="0">
                                          <p:val>
                                            <p:fltVal val="0.5"/>
                                          </p:val>
                                        </p:tav>
                                        <p:tav tm="100000">
                                          <p:val>
                                            <p:strVal val="#ppt_x"/>
                                          </p:val>
                                        </p:tav>
                                      </p:tavLst>
                                    </p:anim>
                                    <p:anim calcmode="lin" valueType="num">
                                      <p:cBhvr>
                                        <p:cTn id="54" dur="500" fill="hold"/>
                                        <p:tgtEl>
                                          <p:spTgt spid="38"/>
                                        </p:tgtEl>
                                        <p:attrNameLst>
                                          <p:attrName>ppt_y</p:attrName>
                                        </p:attrNameLst>
                                      </p:cBhvr>
                                      <p:tavLst>
                                        <p:tav tm="0">
                                          <p:val>
                                            <p:fltVal val="0.5"/>
                                          </p:val>
                                        </p:tav>
                                        <p:tav tm="100000">
                                          <p:val>
                                            <p:strVal val="#ppt_y"/>
                                          </p:val>
                                        </p:tav>
                                      </p:tavLst>
                                    </p:anim>
                                  </p:childTnLst>
                                </p:cTn>
                              </p:par>
                              <p:par>
                                <p:cTn id="55" presetID="23" presetClass="entr" presetSubtype="528"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 calcmode="lin" valueType="num">
                                      <p:cBhvr>
                                        <p:cTn id="59" dur="500" fill="hold"/>
                                        <p:tgtEl>
                                          <p:spTgt spid="39"/>
                                        </p:tgtEl>
                                        <p:attrNameLst>
                                          <p:attrName>ppt_x</p:attrName>
                                        </p:attrNameLst>
                                      </p:cBhvr>
                                      <p:tavLst>
                                        <p:tav tm="0">
                                          <p:val>
                                            <p:fltVal val="0.5"/>
                                          </p:val>
                                        </p:tav>
                                        <p:tav tm="100000">
                                          <p:val>
                                            <p:strVal val="#ppt_x"/>
                                          </p:val>
                                        </p:tav>
                                      </p:tavLst>
                                    </p:anim>
                                    <p:anim calcmode="lin" valueType="num">
                                      <p:cBhvr>
                                        <p:cTn id="60" dur="500" fill="hold"/>
                                        <p:tgtEl>
                                          <p:spTgt spid="39"/>
                                        </p:tgtEl>
                                        <p:attrNameLst>
                                          <p:attrName>ppt_y</p:attrName>
                                        </p:attrNameLst>
                                      </p:cBhvr>
                                      <p:tavLst>
                                        <p:tav tm="0">
                                          <p:val>
                                            <p:fltVal val="0.5"/>
                                          </p:val>
                                        </p:tav>
                                        <p:tav tm="100000">
                                          <p:val>
                                            <p:strVal val="#ppt_y"/>
                                          </p:val>
                                        </p:tav>
                                      </p:tavLst>
                                    </p:anim>
                                  </p:childTnLst>
                                </p:cTn>
                              </p:par>
                              <p:par>
                                <p:cTn id="61" presetID="23" presetClass="entr" presetSubtype="528"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p:cTn id="63" dur="500" fill="hold"/>
                                        <p:tgtEl>
                                          <p:spTgt spid="40"/>
                                        </p:tgtEl>
                                        <p:attrNameLst>
                                          <p:attrName>ppt_w</p:attrName>
                                        </p:attrNameLst>
                                      </p:cBhvr>
                                      <p:tavLst>
                                        <p:tav tm="0">
                                          <p:val>
                                            <p:fltVal val="0"/>
                                          </p:val>
                                        </p:tav>
                                        <p:tav tm="100000">
                                          <p:val>
                                            <p:strVal val="#ppt_w"/>
                                          </p:val>
                                        </p:tav>
                                      </p:tavLst>
                                    </p:anim>
                                    <p:anim calcmode="lin" valueType="num">
                                      <p:cBhvr>
                                        <p:cTn id="64" dur="500" fill="hold"/>
                                        <p:tgtEl>
                                          <p:spTgt spid="40"/>
                                        </p:tgtEl>
                                        <p:attrNameLst>
                                          <p:attrName>ppt_h</p:attrName>
                                        </p:attrNameLst>
                                      </p:cBhvr>
                                      <p:tavLst>
                                        <p:tav tm="0">
                                          <p:val>
                                            <p:fltVal val="0"/>
                                          </p:val>
                                        </p:tav>
                                        <p:tav tm="100000">
                                          <p:val>
                                            <p:strVal val="#ppt_h"/>
                                          </p:val>
                                        </p:tav>
                                      </p:tavLst>
                                    </p:anim>
                                    <p:anim calcmode="lin" valueType="num">
                                      <p:cBhvr>
                                        <p:cTn id="65" dur="500" fill="hold"/>
                                        <p:tgtEl>
                                          <p:spTgt spid="40"/>
                                        </p:tgtEl>
                                        <p:attrNameLst>
                                          <p:attrName>ppt_x</p:attrName>
                                        </p:attrNameLst>
                                      </p:cBhvr>
                                      <p:tavLst>
                                        <p:tav tm="0">
                                          <p:val>
                                            <p:fltVal val="0.5"/>
                                          </p:val>
                                        </p:tav>
                                        <p:tav tm="100000">
                                          <p:val>
                                            <p:strVal val="#ppt_x"/>
                                          </p:val>
                                        </p:tav>
                                      </p:tavLst>
                                    </p:anim>
                                    <p:anim calcmode="lin" valueType="num">
                                      <p:cBhvr>
                                        <p:cTn id="66" dur="500" fill="hold"/>
                                        <p:tgtEl>
                                          <p:spTgt spid="40"/>
                                        </p:tgtEl>
                                        <p:attrNameLst>
                                          <p:attrName>ppt_y</p:attrName>
                                        </p:attrNameLst>
                                      </p:cBhvr>
                                      <p:tavLst>
                                        <p:tav tm="0">
                                          <p:val>
                                            <p:fltVal val="0.5"/>
                                          </p:val>
                                        </p:tav>
                                        <p:tav tm="100000">
                                          <p:val>
                                            <p:strVal val="#ppt_y"/>
                                          </p:val>
                                        </p:tav>
                                      </p:tavLst>
                                    </p:anim>
                                  </p:childTnLst>
                                </p:cTn>
                              </p:par>
                              <p:par>
                                <p:cTn id="67" presetID="23" presetClass="entr" presetSubtype="528"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 calcmode="lin" valueType="num">
                                      <p:cBhvr>
                                        <p:cTn id="69" dur="500" fill="hold"/>
                                        <p:tgtEl>
                                          <p:spTgt spid="41"/>
                                        </p:tgtEl>
                                        <p:attrNameLst>
                                          <p:attrName>ppt_w</p:attrName>
                                        </p:attrNameLst>
                                      </p:cBhvr>
                                      <p:tavLst>
                                        <p:tav tm="0">
                                          <p:val>
                                            <p:fltVal val="0"/>
                                          </p:val>
                                        </p:tav>
                                        <p:tav tm="100000">
                                          <p:val>
                                            <p:strVal val="#ppt_w"/>
                                          </p:val>
                                        </p:tav>
                                      </p:tavLst>
                                    </p:anim>
                                    <p:anim calcmode="lin" valueType="num">
                                      <p:cBhvr>
                                        <p:cTn id="70" dur="500" fill="hold"/>
                                        <p:tgtEl>
                                          <p:spTgt spid="41"/>
                                        </p:tgtEl>
                                        <p:attrNameLst>
                                          <p:attrName>ppt_h</p:attrName>
                                        </p:attrNameLst>
                                      </p:cBhvr>
                                      <p:tavLst>
                                        <p:tav tm="0">
                                          <p:val>
                                            <p:fltVal val="0"/>
                                          </p:val>
                                        </p:tav>
                                        <p:tav tm="100000">
                                          <p:val>
                                            <p:strVal val="#ppt_h"/>
                                          </p:val>
                                        </p:tav>
                                      </p:tavLst>
                                    </p:anim>
                                    <p:anim calcmode="lin" valueType="num">
                                      <p:cBhvr>
                                        <p:cTn id="71" dur="500" fill="hold"/>
                                        <p:tgtEl>
                                          <p:spTgt spid="41"/>
                                        </p:tgtEl>
                                        <p:attrNameLst>
                                          <p:attrName>ppt_x</p:attrName>
                                        </p:attrNameLst>
                                      </p:cBhvr>
                                      <p:tavLst>
                                        <p:tav tm="0">
                                          <p:val>
                                            <p:fltVal val="0.5"/>
                                          </p:val>
                                        </p:tav>
                                        <p:tav tm="100000">
                                          <p:val>
                                            <p:strVal val="#ppt_x"/>
                                          </p:val>
                                        </p:tav>
                                      </p:tavLst>
                                    </p:anim>
                                    <p:anim calcmode="lin" valueType="num">
                                      <p:cBhvr>
                                        <p:cTn id="72" dur="500" fill="hold"/>
                                        <p:tgtEl>
                                          <p:spTgt spid="41"/>
                                        </p:tgtEl>
                                        <p:attrNameLst>
                                          <p:attrName>ppt_y</p:attrName>
                                        </p:attrNameLst>
                                      </p:cBhvr>
                                      <p:tavLst>
                                        <p:tav tm="0">
                                          <p:val>
                                            <p:fltVal val="0.5"/>
                                          </p:val>
                                        </p:tav>
                                        <p:tav tm="100000">
                                          <p:val>
                                            <p:strVal val="#ppt_y"/>
                                          </p:val>
                                        </p:tav>
                                      </p:tavLst>
                                    </p:anim>
                                  </p:childTnLst>
                                </p:cTn>
                              </p:par>
                            </p:childTnLst>
                          </p:cTn>
                        </p:par>
                        <p:par>
                          <p:cTn id="73" fill="hold">
                            <p:stCondLst>
                              <p:cond delay="1300"/>
                            </p:stCondLst>
                            <p:childTnLst>
                              <p:par>
                                <p:cTn id="74" presetID="10" presetClass="entr" presetSubtype="0" fill="hold" grpId="0" nodeType="afterEffect">
                                  <p:stCondLst>
                                    <p:cond delay="0"/>
                                  </p:stCondLst>
                                  <p:childTnLst>
                                    <p:set>
                                      <p:cBhvr>
                                        <p:cTn id="75" dur="1" fill="hold">
                                          <p:stCondLst>
                                            <p:cond delay="0"/>
                                          </p:stCondLst>
                                        </p:cTn>
                                        <p:tgtEl>
                                          <p:spTgt spid="52"/>
                                        </p:tgtEl>
                                        <p:attrNameLst>
                                          <p:attrName>style.visibility</p:attrName>
                                        </p:attrNameLst>
                                      </p:cBhvr>
                                      <p:to>
                                        <p:strVal val="visible"/>
                                      </p:to>
                                    </p:set>
                                    <p:anim calcmode="lin" valueType="num">
                                      <p:cBhvr>
                                        <p:cTn id="76" dur="500" fill="hold"/>
                                        <p:tgtEl>
                                          <p:spTgt spid="52"/>
                                        </p:tgtEl>
                                        <p:attrNameLst>
                                          <p:attrName>ppt_w</p:attrName>
                                        </p:attrNameLst>
                                      </p:cBhvr>
                                      <p:tavLst>
                                        <p:tav tm="0">
                                          <p:val>
                                            <p:fltVal val="0"/>
                                          </p:val>
                                        </p:tav>
                                        <p:tav tm="100000">
                                          <p:val>
                                            <p:strVal val="#ppt_w"/>
                                          </p:val>
                                        </p:tav>
                                      </p:tavLst>
                                    </p:anim>
                                    <p:anim calcmode="lin" valueType="num">
                                      <p:cBhvr>
                                        <p:cTn id="77" dur="500" fill="hold"/>
                                        <p:tgtEl>
                                          <p:spTgt spid="52"/>
                                        </p:tgtEl>
                                        <p:attrNameLst>
                                          <p:attrName>ppt_h</p:attrName>
                                        </p:attrNameLst>
                                      </p:cBhvr>
                                      <p:tavLst>
                                        <p:tav tm="0">
                                          <p:val>
                                            <p:fltVal val="0"/>
                                          </p:val>
                                        </p:tav>
                                        <p:tav tm="100000">
                                          <p:val>
                                            <p:strVal val="#ppt_h"/>
                                          </p:val>
                                        </p:tav>
                                      </p:tavLst>
                                    </p:anim>
                                    <p:animEffect>
                                      <p:cBhvr>
                                        <p:cTn id="78" dur="500"/>
                                        <p:tgtEl>
                                          <p:spTgt spid="52"/>
                                        </p:tgtEl>
                                      </p:cBhvr>
                                    </p:animEffect>
                                  </p:childTnLst>
                                </p:cTn>
                              </p:par>
                            </p:childTnLst>
                          </p:cTn>
                        </p:par>
                        <p:par>
                          <p:cTn id="79" fill="hold">
                            <p:stCondLst>
                              <p:cond delay="1800"/>
                            </p:stCondLst>
                            <p:childTnLst>
                              <p:par>
                                <p:cTn id="80" presetID="22" presetClass="entr" presetSubtype="8" fill="hold" grpId="0" nodeType="afterEffect">
                                  <p:stCondLst>
                                    <p:cond delay="0"/>
                                  </p:stCondLst>
                                  <p:childTnLst>
                                    <p:set>
                                      <p:cBhvr>
                                        <p:cTn id="81" dur="1" fill="hold">
                                          <p:stCondLst>
                                            <p:cond delay="0"/>
                                          </p:stCondLst>
                                        </p:cTn>
                                        <p:tgtEl>
                                          <p:spTgt spid="47"/>
                                        </p:tgtEl>
                                        <p:attrNameLst>
                                          <p:attrName>style.visibility</p:attrName>
                                        </p:attrNameLst>
                                      </p:cBhvr>
                                      <p:to>
                                        <p:strVal val="visible"/>
                                      </p:to>
                                    </p:set>
                                    <p:animEffect>
                                      <p:cBhvr>
                                        <p:cTn id="82" dur="500"/>
                                        <p:tgtEl>
                                          <p:spTgt spid="47"/>
                                        </p:tgtEl>
                                      </p:cBhvr>
                                    </p:animEffect>
                                  </p:childTnLst>
                                </p:cTn>
                              </p:par>
                            </p:childTnLst>
                          </p:cTn>
                        </p:par>
                        <p:par>
                          <p:cTn id="83" fill="hold">
                            <p:stCondLst>
                              <p:cond delay="2300"/>
                            </p:stCondLst>
                            <p:childTnLst>
                              <p:par>
                                <p:cTn id="84" presetID="42" presetClass="entr" presetSubtype="0" fill="hold" grpId="0" nodeType="afterEffect">
                                  <p:stCondLst>
                                    <p:cond delay="0"/>
                                  </p:stCondLst>
                                  <p:childTnLst>
                                    <p:set>
                                      <p:cBhvr>
                                        <p:cTn id="85" dur="1" fill="hold">
                                          <p:stCondLst>
                                            <p:cond delay="0"/>
                                          </p:stCondLst>
                                        </p:cTn>
                                        <p:tgtEl>
                                          <p:spTgt spid="42"/>
                                        </p:tgtEl>
                                        <p:attrNameLst>
                                          <p:attrName>style.visibility</p:attrName>
                                        </p:attrNameLst>
                                      </p:cBhvr>
                                      <p:to>
                                        <p:strVal val="visible"/>
                                      </p:to>
                                    </p:set>
                                    <p:animEffect>
                                      <p:cBhvr>
                                        <p:cTn id="86" dur="1000"/>
                                        <p:tgtEl>
                                          <p:spTgt spid="42"/>
                                        </p:tgtEl>
                                      </p:cBhvr>
                                    </p:animEffect>
                                    <p:anim calcmode="lin" valueType="num">
                                      <p:cBhvr>
                                        <p:cTn id="87" dur="1000" fill="hold"/>
                                        <p:tgtEl>
                                          <p:spTgt spid="42"/>
                                        </p:tgtEl>
                                        <p:attrNameLst>
                                          <p:attrName>ppt_x</p:attrName>
                                        </p:attrNameLst>
                                      </p:cBhvr>
                                      <p:tavLst>
                                        <p:tav tm="0">
                                          <p:val>
                                            <p:strVal val="#ppt_x"/>
                                          </p:val>
                                        </p:tav>
                                        <p:tav tm="100000">
                                          <p:val>
                                            <p:strVal val="#ppt_x"/>
                                          </p:val>
                                        </p:tav>
                                      </p:tavLst>
                                    </p:anim>
                                    <p:anim calcmode="lin" valueType="num">
                                      <p:cBhvr>
                                        <p:cTn id="88" dur="1000" fill="hold"/>
                                        <p:tgtEl>
                                          <p:spTgt spid="42"/>
                                        </p:tgtEl>
                                        <p:attrNameLst>
                                          <p:attrName>ppt_y</p:attrName>
                                        </p:attrNameLst>
                                      </p:cBhvr>
                                      <p:tavLst>
                                        <p:tav tm="0">
                                          <p:val>
                                            <p:strVal val="#ppt_y+.1"/>
                                          </p:val>
                                        </p:tav>
                                        <p:tav tm="100000">
                                          <p:val>
                                            <p:strVal val="#ppt_y"/>
                                          </p:val>
                                        </p:tav>
                                      </p:tavLst>
                                    </p:anim>
                                  </p:childTnLst>
                                </p:cTn>
                              </p:par>
                            </p:childTnLst>
                          </p:cTn>
                        </p:par>
                        <p:par>
                          <p:cTn id="89" fill="hold">
                            <p:stCondLst>
                              <p:cond delay="3300"/>
                            </p:stCondLst>
                            <p:childTnLst>
                              <p:par>
                                <p:cTn id="90" presetID="22" presetClass="entr" presetSubtype="8" fill="hold" grpId="0" nodeType="afterEffect">
                                  <p:stCondLst>
                                    <p:cond delay="0"/>
                                  </p:stCondLst>
                                  <p:childTnLst>
                                    <p:set>
                                      <p:cBhvr>
                                        <p:cTn id="91" dur="1" fill="hold">
                                          <p:stCondLst>
                                            <p:cond delay="0"/>
                                          </p:stCondLst>
                                        </p:cTn>
                                        <p:tgtEl>
                                          <p:spTgt spid="48"/>
                                        </p:tgtEl>
                                        <p:attrNameLst>
                                          <p:attrName>style.visibility</p:attrName>
                                        </p:attrNameLst>
                                      </p:cBhvr>
                                      <p:to>
                                        <p:strVal val="visible"/>
                                      </p:to>
                                    </p:set>
                                    <p:animEffect>
                                      <p:cBhvr>
                                        <p:cTn id="92" dur="500"/>
                                        <p:tgtEl>
                                          <p:spTgt spid="48"/>
                                        </p:tgtEl>
                                      </p:cBhvr>
                                    </p:animEffect>
                                  </p:childTnLst>
                                </p:cTn>
                              </p:par>
                            </p:childTnLst>
                          </p:cTn>
                        </p:par>
                        <p:par>
                          <p:cTn id="93" fill="hold">
                            <p:stCondLst>
                              <p:cond delay="3800"/>
                            </p:stCondLst>
                            <p:childTnLst>
                              <p:par>
                                <p:cTn id="94" presetID="42" presetClass="entr" presetSubtype="0" fill="hold" grpId="0" nodeType="afterEffect">
                                  <p:stCondLst>
                                    <p:cond delay="0"/>
                                  </p:stCondLst>
                                  <p:childTnLst>
                                    <p:set>
                                      <p:cBhvr>
                                        <p:cTn id="95" dur="1" fill="hold">
                                          <p:stCondLst>
                                            <p:cond delay="0"/>
                                          </p:stCondLst>
                                        </p:cTn>
                                        <p:tgtEl>
                                          <p:spTgt spid="43"/>
                                        </p:tgtEl>
                                        <p:attrNameLst>
                                          <p:attrName>style.visibility</p:attrName>
                                        </p:attrNameLst>
                                      </p:cBhvr>
                                      <p:to>
                                        <p:strVal val="visible"/>
                                      </p:to>
                                    </p:set>
                                    <p:animEffect>
                                      <p:cBhvr>
                                        <p:cTn id="96" dur="1000"/>
                                        <p:tgtEl>
                                          <p:spTgt spid="43"/>
                                        </p:tgtEl>
                                      </p:cBhvr>
                                    </p:animEffect>
                                    <p:anim calcmode="lin" valueType="num">
                                      <p:cBhvr>
                                        <p:cTn id="97" dur="1000" fill="hold"/>
                                        <p:tgtEl>
                                          <p:spTgt spid="43"/>
                                        </p:tgtEl>
                                        <p:attrNameLst>
                                          <p:attrName>ppt_x</p:attrName>
                                        </p:attrNameLst>
                                      </p:cBhvr>
                                      <p:tavLst>
                                        <p:tav tm="0">
                                          <p:val>
                                            <p:strVal val="#ppt_x"/>
                                          </p:val>
                                        </p:tav>
                                        <p:tav tm="100000">
                                          <p:val>
                                            <p:strVal val="#ppt_x"/>
                                          </p:val>
                                        </p:tav>
                                      </p:tavLst>
                                    </p:anim>
                                    <p:anim calcmode="lin" valueType="num">
                                      <p:cBhvr>
                                        <p:cTn id="98" dur="1000" fill="hold"/>
                                        <p:tgtEl>
                                          <p:spTgt spid="43"/>
                                        </p:tgtEl>
                                        <p:attrNameLst>
                                          <p:attrName>ppt_y</p:attrName>
                                        </p:attrNameLst>
                                      </p:cBhvr>
                                      <p:tavLst>
                                        <p:tav tm="0">
                                          <p:val>
                                            <p:strVal val="#ppt_y+.1"/>
                                          </p:val>
                                        </p:tav>
                                        <p:tav tm="100000">
                                          <p:val>
                                            <p:strVal val="#ppt_y"/>
                                          </p:val>
                                        </p:tav>
                                      </p:tavLst>
                                    </p:anim>
                                  </p:childTnLst>
                                </p:cTn>
                              </p:par>
                            </p:childTnLst>
                          </p:cTn>
                        </p:par>
                        <p:par>
                          <p:cTn id="99" fill="hold">
                            <p:stCondLst>
                              <p:cond delay="4800"/>
                            </p:stCondLst>
                            <p:childTnLst>
                              <p:par>
                                <p:cTn id="100" presetID="22" presetClass="entr" presetSubtype="8" fill="hold" grpId="0" nodeType="afterEffect">
                                  <p:stCondLst>
                                    <p:cond delay="0"/>
                                  </p:stCondLst>
                                  <p:childTnLst>
                                    <p:set>
                                      <p:cBhvr>
                                        <p:cTn id="101" dur="1" fill="hold">
                                          <p:stCondLst>
                                            <p:cond delay="0"/>
                                          </p:stCondLst>
                                        </p:cTn>
                                        <p:tgtEl>
                                          <p:spTgt spid="49"/>
                                        </p:tgtEl>
                                        <p:attrNameLst>
                                          <p:attrName>style.visibility</p:attrName>
                                        </p:attrNameLst>
                                      </p:cBhvr>
                                      <p:to>
                                        <p:strVal val="visible"/>
                                      </p:to>
                                    </p:set>
                                    <p:animEffect>
                                      <p:cBhvr>
                                        <p:cTn id="102" dur="500"/>
                                        <p:tgtEl>
                                          <p:spTgt spid="49"/>
                                        </p:tgtEl>
                                      </p:cBhvr>
                                    </p:animEffect>
                                  </p:childTnLst>
                                </p:cTn>
                              </p:par>
                            </p:childTnLst>
                          </p:cTn>
                        </p:par>
                        <p:par>
                          <p:cTn id="103" fill="hold">
                            <p:stCondLst>
                              <p:cond delay="5300"/>
                            </p:stCondLst>
                            <p:childTnLst>
                              <p:par>
                                <p:cTn id="104" presetID="42" presetClass="entr" presetSubtype="0" fill="hold" grpId="0" nodeType="afterEffect">
                                  <p:stCondLst>
                                    <p:cond delay="0"/>
                                  </p:stCondLst>
                                  <p:childTnLst>
                                    <p:set>
                                      <p:cBhvr>
                                        <p:cTn id="105" dur="1" fill="hold">
                                          <p:stCondLst>
                                            <p:cond delay="0"/>
                                          </p:stCondLst>
                                        </p:cTn>
                                        <p:tgtEl>
                                          <p:spTgt spid="44"/>
                                        </p:tgtEl>
                                        <p:attrNameLst>
                                          <p:attrName>style.visibility</p:attrName>
                                        </p:attrNameLst>
                                      </p:cBhvr>
                                      <p:to>
                                        <p:strVal val="visible"/>
                                      </p:to>
                                    </p:set>
                                    <p:animEffect>
                                      <p:cBhvr>
                                        <p:cTn id="106" dur="1000"/>
                                        <p:tgtEl>
                                          <p:spTgt spid="44"/>
                                        </p:tgtEl>
                                      </p:cBhvr>
                                    </p:animEffect>
                                    <p:anim calcmode="lin" valueType="num">
                                      <p:cBhvr>
                                        <p:cTn id="107" dur="1000" fill="hold"/>
                                        <p:tgtEl>
                                          <p:spTgt spid="44"/>
                                        </p:tgtEl>
                                        <p:attrNameLst>
                                          <p:attrName>ppt_x</p:attrName>
                                        </p:attrNameLst>
                                      </p:cBhvr>
                                      <p:tavLst>
                                        <p:tav tm="0">
                                          <p:val>
                                            <p:strVal val="#ppt_x"/>
                                          </p:val>
                                        </p:tav>
                                        <p:tav tm="100000">
                                          <p:val>
                                            <p:strVal val="#ppt_x"/>
                                          </p:val>
                                        </p:tav>
                                      </p:tavLst>
                                    </p:anim>
                                    <p:anim calcmode="lin" valueType="num">
                                      <p:cBhvr>
                                        <p:cTn id="108" dur="1000" fill="hold"/>
                                        <p:tgtEl>
                                          <p:spTgt spid="44"/>
                                        </p:tgtEl>
                                        <p:attrNameLst>
                                          <p:attrName>ppt_y</p:attrName>
                                        </p:attrNameLst>
                                      </p:cBhvr>
                                      <p:tavLst>
                                        <p:tav tm="0">
                                          <p:val>
                                            <p:strVal val="#ppt_y+.1"/>
                                          </p:val>
                                        </p:tav>
                                        <p:tav tm="100000">
                                          <p:val>
                                            <p:strVal val="#ppt_y"/>
                                          </p:val>
                                        </p:tav>
                                      </p:tavLst>
                                    </p:anim>
                                  </p:childTnLst>
                                </p:cTn>
                              </p:par>
                            </p:childTnLst>
                          </p:cTn>
                        </p:par>
                        <p:par>
                          <p:cTn id="109" fill="hold">
                            <p:stCondLst>
                              <p:cond delay="6300"/>
                            </p:stCondLst>
                            <p:childTnLst>
                              <p:par>
                                <p:cTn id="110" presetID="22" presetClass="entr" presetSubtype="8" fill="hold" grpId="0" nodeType="afterEffect">
                                  <p:stCondLst>
                                    <p:cond delay="0"/>
                                  </p:stCondLst>
                                  <p:childTnLst>
                                    <p:set>
                                      <p:cBhvr>
                                        <p:cTn id="111" dur="1" fill="hold">
                                          <p:stCondLst>
                                            <p:cond delay="0"/>
                                          </p:stCondLst>
                                        </p:cTn>
                                        <p:tgtEl>
                                          <p:spTgt spid="50"/>
                                        </p:tgtEl>
                                        <p:attrNameLst>
                                          <p:attrName>style.visibility</p:attrName>
                                        </p:attrNameLst>
                                      </p:cBhvr>
                                      <p:to>
                                        <p:strVal val="visible"/>
                                      </p:to>
                                    </p:set>
                                    <p:animEffect>
                                      <p:cBhvr>
                                        <p:cTn id="112" dur="500"/>
                                        <p:tgtEl>
                                          <p:spTgt spid="50"/>
                                        </p:tgtEl>
                                      </p:cBhvr>
                                    </p:animEffect>
                                  </p:childTnLst>
                                </p:cTn>
                              </p:par>
                            </p:childTnLst>
                          </p:cTn>
                        </p:par>
                        <p:par>
                          <p:cTn id="113" fill="hold">
                            <p:stCondLst>
                              <p:cond delay="6800"/>
                            </p:stCondLst>
                            <p:childTnLst>
                              <p:par>
                                <p:cTn id="114" presetID="42" presetClass="entr" presetSubtype="0" fill="hold" grpId="0" nodeType="afterEffect">
                                  <p:stCondLst>
                                    <p:cond delay="0"/>
                                  </p:stCondLst>
                                  <p:childTnLst>
                                    <p:set>
                                      <p:cBhvr>
                                        <p:cTn id="115" dur="1" fill="hold">
                                          <p:stCondLst>
                                            <p:cond delay="0"/>
                                          </p:stCondLst>
                                        </p:cTn>
                                        <p:tgtEl>
                                          <p:spTgt spid="45"/>
                                        </p:tgtEl>
                                        <p:attrNameLst>
                                          <p:attrName>style.visibility</p:attrName>
                                        </p:attrNameLst>
                                      </p:cBhvr>
                                      <p:to>
                                        <p:strVal val="visible"/>
                                      </p:to>
                                    </p:set>
                                    <p:animEffect>
                                      <p:cBhvr>
                                        <p:cTn id="116" dur="1000"/>
                                        <p:tgtEl>
                                          <p:spTgt spid="45"/>
                                        </p:tgtEl>
                                      </p:cBhvr>
                                    </p:animEffect>
                                    <p:anim calcmode="lin" valueType="num">
                                      <p:cBhvr>
                                        <p:cTn id="117" dur="1000" fill="hold"/>
                                        <p:tgtEl>
                                          <p:spTgt spid="45"/>
                                        </p:tgtEl>
                                        <p:attrNameLst>
                                          <p:attrName>ppt_x</p:attrName>
                                        </p:attrNameLst>
                                      </p:cBhvr>
                                      <p:tavLst>
                                        <p:tav tm="0">
                                          <p:val>
                                            <p:strVal val="#ppt_x"/>
                                          </p:val>
                                        </p:tav>
                                        <p:tav tm="100000">
                                          <p:val>
                                            <p:strVal val="#ppt_x"/>
                                          </p:val>
                                        </p:tav>
                                      </p:tavLst>
                                    </p:anim>
                                    <p:anim calcmode="lin" valueType="num">
                                      <p:cBhvr>
                                        <p:cTn id="118" dur="1000" fill="hold"/>
                                        <p:tgtEl>
                                          <p:spTgt spid="45"/>
                                        </p:tgtEl>
                                        <p:attrNameLst>
                                          <p:attrName>ppt_y</p:attrName>
                                        </p:attrNameLst>
                                      </p:cBhvr>
                                      <p:tavLst>
                                        <p:tav tm="0">
                                          <p:val>
                                            <p:strVal val="#ppt_y+.1"/>
                                          </p:val>
                                        </p:tav>
                                        <p:tav tm="100000">
                                          <p:val>
                                            <p:strVal val="#ppt_y"/>
                                          </p:val>
                                        </p:tav>
                                      </p:tavLst>
                                    </p:anim>
                                  </p:childTnLst>
                                </p:cTn>
                              </p:par>
                            </p:childTnLst>
                          </p:cTn>
                        </p:par>
                        <p:par>
                          <p:cTn id="119" fill="hold">
                            <p:stCondLst>
                              <p:cond delay="7800"/>
                            </p:stCondLst>
                            <p:childTnLst>
                              <p:par>
                                <p:cTn id="120" presetID="22" presetClass="entr" presetSubtype="8" fill="hold" grpId="0" nodeType="afterEffect">
                                  <p:stCondLst>
                                    <p:cond delay="0"/>
                                  </p:stCondLst>
                                  <p:childTnLst>
                                    <p:set>
                                      <p:cBhvr>
                                        <p:cTn id="121" dur="1" fill="hold">
                                          <p:stCondLst>
                                            <p:cond delay="0"/>
                                          </p:stCondLst>
                                        </p:cTn>
                                        <p:tgtEl>
                                          <p:spTgt spid="51"/>
                                        </p:tgtEl>
                                        <p:attrNameLst>
                                          <p:attrName>style.visibility</p:attrName>
                                        </p:attrNameLst>
                                      </p:cBhvr>
                                      <p:to>
                                        <p:strVal val="visible"/>
                                      </p:to>
                                    </p:set>
                                    <p:animEffect>
                                      <p:cBhvr>
                                        <p:cTn id="122" dur="500"/>
                                        <p:tgtEl>
                                          <p:spTgt spid="51"/>
                                        </p:tgtEl>
                                      </p:cBhvr>
                                    </p:animEffect>
                                  </p:childTnLst>
                                </p:cTn>
                              </p:par>
                            </p:childTnLst>
                          </p:cTn>
                        </p:par>
                        <p:par>
                          <p:cTn id="123" fill="hold">
                            <p:stCondLst>
                              <p:cond delay="8300"/>
                            </p:stCondLst>
                            <p:childTnLst>
                              <p:par>
                                <p:cTn id="124" presetID="42" presetClass="entr" presetSubtype="0" fill="hold" grpId="0" nodeType="afterEffect">
                                  <p:stCondLst>
                                    <p:cond delay="0"/>
                                  </p:stCondLst>
                                  <p:childTnLst>
                                    <p:set>
                                      <p:cBhvr>
                                        <p:cTn id="125" dur="1" fill="hold">
                                          <p:stCondLst>
                                            <p:cond delay="0"/>
                                          </p:stCondLst>
                                        </p:cTn>
                                        <p:tgtEl>
                                          <p:spTgt spid="46"/>
                                        </p:tgtEl>
                                        <p:attrNameLst>
                                          <p:attrName>style.visibility</p:attrName>
                                        </p:attrNameLst>
                                      </p:cBhvr>
                                      <p:to>
                                        <p:strVal val="visible"/>
                                      </p:to>
                                    </p:set>
                                    <p:animEffect>
                                      <p:cBhvr>
                                        <p:cTn id="126" dur="1000"/>
                                        <p:tgtEl>
                                          <p:spTgt spid="46"/>
                                        </p:tgtEl>
                                      </p:cBhvr>
                                    </p:animEffect>
                                    <p:anim calcmode="lin" valueType="num">
                                      <p:cBhvr>
                                        <p:cTn id="127" dur="1000" fill="hold"/>
                                        <p:tgtEl>
                                          <p:spTgt spid="46"/>
                                        </p:tgtEl>
                                        <p:attrNameLst>
                                          <p:attrName>ppt_x</p:attrName>
                                        </p:attrNameLst>
                                      </p:cBhvr>
                                      <p:tavLst>
                                        <p:tav tm="0">
                                          <p:val>
                                            <p:strVal val="#ppt_x"/>
                                          </p:val>
                                        </p:tav>
                                        <p:tav tm="100000">
                                          <p:val>
                                            <p:strVal val="#ppt_x"/>
                                          </p:val>
                                        </p:tav>
                                      </p:tavLst>
                                    </p:anim>
                                    <p:anim calcmode="lin" valueType="num">
                                      <p:cBhvr>
                                        <p:cTn id="128"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bldLvl="0" animBg="1" autoUpdateAnimBg="0"/>
      <p:bldP spid="33" grpId="0" bldLvl="0" animBg="1" autoUpdateAnimBg="0"/>
      <p:bldP spid="34" grpId="0" bldLvl="0" animBg="1" autoUpdateAnimBg="0"/>
      <p:bldP spid="35" grpId="0" bldLvl="0" animBg="1" autoUpdateAnimBg="0"/>
      <p:bldP spid="36" grpId="0" bldLvl="0" animBg="1" autoUpdateAnimBg="0"/>
      <p:bldP spid="37" grpId="0" bldLvl="0" autoUpdateAnimBg="0"/>
      <p:bldP spid="38" grpId="0" bldLvl="0" autoUpdateAnimBg="0"/>
      <p:bldP spid="39" grpId="0" bldLvl="0" autoUpdateAnimBg="0"/>
      <p:bldP spid="40" grpId="0" bldLvl="0" autoUpdateAnimBg="0"/>
      <p:bldP spid="41" grpId="0" bldLvl="0" autoUpdateAnimBg="0"/>
      <p:bldP spid="42" grpId="0" bldLvl="0" autoUpdateAnimBg="0"/>
      <p:bldP spid="43" grpId="0" bldLvl="0" autoUpdateAnimBg="0"/>
      <p:bldP spid="44" grpId="0" bldLvl="0" autoUpdateAnimBg="0"/>
      <p:bldP spid="45" grpId="0" bldLvl="0" autoUpdateAnimBg="0"/>
      <p:bldP spid="46" grpId="0" bldLvl="0" autoUpdateAnimBg="0"/>
      <p:bldP spid="47" grpId="0" bldLvl="0" autoUpdateAnimBg="0"/>
      <p:bldP spid="48" grpId="0" bldLvl="0" autoUpdateAnimBg="0"/>
      <p:bldP spid="49" grpId="0" bldLvl="0" autoUpdateAnimBg="0"/>
      <p:bldP spid="50" grpId="0" bldLvl="0" autoUpdateAnimBg="0"/>
      <p:bldP spid="51" grpId="0" bldLvl="0" autoUpdateAnimBg="0"/>
      <p:bldP spid="52" grpId="0" bldLvl="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a:extLst>
              <a:ext uri="{FF2B5EF4-FFF2-40B4-BE49-F238E27FC236}">
                <a16:creationId xmlns="" xmlns:a16="http://schemas.microsoft.com/office/drawing/2014/main" id="{2EB60552-7E87-4B44-81A3-F00B51F95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2" name="Group 3"/>
          <p:cNvGrpSpPr/>
          <p:nvPr/>
        </p:nvGrpSpPr>
        <p:grpSpPr>
          <a:xfrm>
            <a:off x="4559213" y="1525796"/>
            <a:ext cx="657143" cy="850359"/>
            <a:chOff x="6078950" y="2211813"/>
            <a:chExt cx="876190" cy="1133812"/>
          </a:xfrm>
        </p:grpSpPr>
        <p:sp>
          <p:nvSpPr>
            <p:cNvPr id="3" name="Shape 1585"/>
            <p:cNvSpPr/>
            <p:nvPr/>
          </p:nvSpPr>
          <p:spPr>
            <a:xfrm>
              <a:off x="6227601" y="2211813"/>
              <a:ext cx="617337" cy="1061954"/>
            </a:xfrm>
            <a:custGeom>
              <a:avLst/>
              <a:gdLst/>
              <a:ahLst/>
              <a:cxnLst>
                <a:cxn ang="0">
                  <a:pos x="wd2" y="hd2"/>
                </a:cxn>
                <a:cxn ang="5400000">
                  <a:pos x="wd2" y="hd2"/>
                </a:cxn>
                <a:cxn ang="10800000">
                  <a:pos x="wd2" y="hd2"/>
                </a:cxn>
                <a:cxn ang="16200000">
                  <a:pos x="wd2" y="hd2"/>
                </a:cxn>
              </a:cxnLst>
              <a:rect l="0" t="0" r="r" b="b"/>
              <a:pathLst>
                <a:path w="21600" h="21600" extrusionOk="0">
                  <a:moveTo>
                    <a:pt x="0" y="19118"/>
                  </a:moveTo>
                  <a:lnTo>
                    <a:pt x="9697" y="5751"/>
                  </a:lnTo>
                  <a:lnTo>
                    <a:pt x="7758" y="5277"/>
                  </a:lnTo>
                  <a:lnTo>
                    <a:pt x="19720" y="0"/>
                  </a:lnTo>
                  <a:lnTo>
                    <a:pt x="21600" y="8660"/>
                  </a:lnTo>
                  <a:lnTo>
                    <a:pt x="19824" y="8226"/>
                  </a:lnTo>
                  <a:lnTo>
                    <a:pt x="10122" y="21600"/>
                  </a:lnTo>
                  <a:cubicBezTo>
                    <a:pt x="10122" y="21600"/>
                    <a:pt x="0" y="19118"/>
                    <a:pt x="0" y="19118"/>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4" name="Shape 1593"/>
            <p:cNvSpPr/>
            <p:nvPr/>
          </p:nvSpPr>
          <p:spPr>
            <a:xfrm>
              <a:off x="6078950" y="2588395"/>
              <a:ext cx="876190" cy="757230"/>
            </a:xfrm>
            <a:custGeom>
              <a:avLst/>
              <a:gdLst/>
              <a:ahLst/>
              <a:cxnLst>
                <a:cxn ang="0">
                  <a:pos x="wd2" y="hd2"/>
                </a:cxn>
                <a:cxn ang="5400000">
                  <a:pos x="wd2" y="hd2"/>
                </a:cxn>
                <a:cxn ang="10800000">
                  <a:pos x="wd2" y="hd2"/>
                </a:cxn>
                <a:cxn ang="16200000">
                  <a:pos x="wd2" y="hd2"/>
                </a:cxn>
              </a:cxnLst>
              <a:rect l="0" t="0" r="r" b="b"/>
              <a:pathLst>
                <a:path w="21600" h="21600" extrusionOk="0">
                  <a:moveTo>
                    <a:pt x="11880" y="21600"/>
                  </a:moveTo>
                  <a:lnTo>
                    <a:pt x="21600" y="10353"/>
                  </a:lnTo>
                  <a:cubicBezTo>
                    <a:pt x="16072" y="3956"/>
                    <a:pt x="8435" y="0"/>
                    <a:pt x="0" y="0"/>
                  </a:cubicBezTo>
                  <a:lnTo>
                    <a:pt x="0" y="15906"/>
                  </a:lnTo>
                  <a:cubicBezTo>
                    <a:pt x="4639" y="15906"/>
                    <a:pt x="8839" y="18082"/>
                    <a:pt x="11880" y="21600"/>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5" name="Group 4"/>
          <p:cNvGrpSpPr/>
          <p:nvPr/>
        </p:nvGrpSpPr>
        <p:grpSpPr>
          <a:xfrm>
            <a:off x="4923407" y="2083236"/>
            <a:ext cx="886571" cy="657146"/>
            <a:chOff x="6564542" y="2955067"/>
            <a:chExt cx="1182094" cy="876194"/>
          </a:xfrm>
        </p:grpSpPr>
        <p:sp>
          <p:nvSpPr>
            <p:cNvPr id="6" name="Shape 1588"/>
            <p:cNvSpPr/>
            <p:nvPr/>
          </p:nvSpPr>
          <p:spPr>
            <a:xfrm>
              <a:off x="6683463" y="3123538"/>
              <a:ext cx="1063173" cy="615256"/>
            </a:xfrm>
            <a:custGeom>
              <a:avLst/>
              <a:gdLst/>
              <a:ahLst/>
              <a:cxnLst>
                <a:cxn ang="0">
                  <a:pos x="wd2" y="hd2"/>
                </a:cxn>
                <a:cxn ang="5400000">
                  <a:pos x="wd2" y="hd2"/>
                </a:cxn>
                <a:cxn ang="10800000">
                  <a:pos x="wd2" y="hd2"/>
                </a:cxn>
                <a:cxn ang="16200000">
                  <a:pos x="wd2" y="hd2"/>
                </a:cxn>
              </a:cxnLst>
              <a:rect l="0" t="0" r="r" b="b"/>
              <a:pathLst>
                <a:path w="21600" h="21600" extrusionOk="0">
                  <a:moveTo>
                    <a:pt x="0" y="11389"/>
                  </a:moveTo>
                  <a:lnTo>
                    <a:pt x="13424" y="1954"/>
                  </a:lnTo>
                  <a:lnTo>
                    <a:pt x="12962" y="0"/>
                  </a:lnTo>
                  <a:lnTo>
                    <a:pt x="21600" y="2047"/>
                  </a:lnTo>
                  <a:lnTo>
                    <a:pt x="16255" y="13950"/>
                  </a:lnTo>
                  <a:lnTo>
                    <a:pt x="15833" y="12161"/>
                  </a:lnTo>
                  <a:lnTo>
                    <a:pt x="2403" y="21600"/>
                  </a:lnTo>
                  <a:cubicBezTo>
                    <a:pt x="2403" y="21600"/>
                    <a:pt x="0" y="11389"/>
                    <a:pt x="0" y="11389"/>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7" name="Shape 1596"/>
            <p:cNvSpPr/>
            <p:nvPr/>
          </p:nvSpPr>
          <p:spPr>
            <a:xfrm>
              <a:off x="6564542" y="2955067"/>
              <a:ext cx="757230" cy="876194"/>
            </a:xfrm>
            <a:custGeom>
              <a:avLst/>
              <a:gdLst/>
              <a:ahLst/>
              <a:cxnLst>
                <a:cxn ang="0">
                  <a:pos x="wd2" y="hd2"/>
                </a:cxn>
                <a:cxn ang="5400000">
                  <a:pos x="wd2" y="hd2"/>
                </a:cxn>
                <a:cxn ang="10800000">
                  <a:pos x="wd2" y="hd2"/>
                </a:cxn>
                <a:cxn ang="16200000">
                  <a:pos x="wd2" y="hd2"/>
                </a:cxn>
              </a:cxnLst>
              <a:rect l="0" t="0" r="r" b="b"/>
              <a:pathLst>
                <a:path w="21600" h="21600" extrusionOk="0">
                  <a:moveTo>
                    <a:pt x="5694" y="21600"/>
                  </a:moveTo>
                  <a:lnTo>
                    <a:pt x="21600" y="21600"/>
                  </a:lnTo>
                  <a:cubicBezTo>
                    <a:pt x="21600" y="13165"/>
                    <a:pt x="17644" y="5528"/>
                    <a:pt x="11247" y="0"/>
                  </a:cubicBezTo>
                  <a:lnTo>
                    <a:pt x="0" y="9720"/>
                  </a:lnTo>
                  <a:cubicBezTo>
                    <a:pt x="3518" y="12760"/>
                    <a:pt x="5694" y="16960"/>
                    <a:pt x="5694" y="21600"/>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8" name="Group 6"/>
          <p:cNvGrpSpPr/>
          <p:nvPr/>
        </p:nvGrpSpPr>
        <p:grpSpPr>
          <a:xfrm>
            <a:off x="4923408" y="2737300"/>
            <a:ext cx="863367" cy="657146"/>
            <a:chOff x="6564542" y="3827152"/>
            <a:chExt cx="1151156" cy="876194"/>
          </a:xfrm>
        </p:grpSpPr>
        <p:sp>
          <p:nvSpPr>
            <p:cNvPr id="9" name="Shape 1586"/>
            <p:cNvSpPr/>
            <p:nvPr/>
          </p:nvSpPr>
          <p:spPr>
            <a:xfrm>
              <a:off x="6653734" y="3985712"/>
              <a:ext cx="1061964" cy="617346"/>
            </a:xfrm>
            <a:custGeom>
              <a:avLst/>
              <a:gdLst/>
              <a:ahLst/>
              <a:cxnLst>
                <a:cxn ang="0">
                  <a:pos x="wd2" y="hd2"/>
                </a:cxn>
                <a:cxn ang="5400000">
                  <a:pos x="wd2" y="hd2"/>
                </a:cxn>
                <a:cxn ang="10800000">
                  <a:pos x="wd2" y="hd2"/>
                </a:cxn>
                <a:cxn ang="16200000">
                  <a:pos x="wd2" y="hd2"/>
                </a:cxn>
              </a:cxnLst>
              <a:rect l="0" t="0" r="r" b="b"/>
              <a:pathLst>
                <a:path w="21600" h="21600" extrusionOk="0">
                  <a:moveTo>
                    <a:pt x="2481" y="0"/>
                  </a:moveTo>
                  <a:lnTo>
                    <a:pt x="15849" y="9698"/>
                  </a:lnTo>
                  <a:lnTo>
                    <a:pt x="16323" y="7759"/>
                  </a:lnTo>
                  <a:lnTo>
                    <a:pt x="21600" y="19720"/>
                  </a:lnTo>
                  <a:lnTo>
                    <a:pt x="12940" y="21600"/>
                  </a:lnTo>
                  <a:lnTo>
                    <a:pt x="13374" y="19824"/>
                  </a:lnTo>
                  <a:lnTo>
                    <a:pt x="0" y="10123"/>
                  </a:lnTo>
                  <a:cubicBezTo>
                    <a:pt x="0" y="10123"/>
                    <a:pt x="2481" y="0"/>
                    <a:pt x="2481" y="0"/>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10" name="Shape 1599"/>
            <p:cNvSpPr/>
            <p:nvPr/>
          </p:nvSpPr>
          <p:spPr>
            <a:xfrm>
              <a:off x="6564542" y="3827152"/>
              <a:ext cx="757230" cy="876194"/>
            </a:xfrm>
            <a:custGeom>
              <a:avLst/>
              <a:gdLst/>
              <a:ahLst/>
              <a:cxnLst>
                <a:cxn ang="0">
                  <a:pos x="wd2" y="hd2"/>
                </a:cxn>
                <a:cxn ang="5400000">
                  <a:pos x="wd2" y="hd2"/>
                </a:cxn>
                <a:cxn ang="10800000">
                  <a:pos x="wd2" y="hd2"/>
                </a:cxn>
                <a:cxn ang="16200000">
                  <a:pos x="wd2" y="hd2"/>
                </a:cxn>
              </a:cxnLst>
              <a:rect l="0" t="0" r="r" b="b"/>
              <a:pathLst>
                <a:path w="21600" h="21600" extrusionOk="0">
                  <a:moveTo>
                    <a:pt x="5694" y="0"/>
                  </a:moveTo>
                  <a:cubicBezTo>
                    <a:pt x="5694" y="4640"/>
                    <a:pt x="3518" y="8840"/>
                    <a:pt x="0" y="11880"/>
                  </a:cubicBezTo>
                  <a:lnTo>
                    <a:pt x="11247" y="21600"/>
                  </a:lnTo>
                  <a:cubicBezTo>
                    <a:pt x="17644" y="16072"/>
                    <a:pt x="21600" y="8435"/>
                    <a:pt x="21600" y="0"/>
                  </a:cubicBezTo>
                  <a:cubicBezTo>
                    <a:pt x="21600" y="0"/>
                    <a:pt x="5694" y="0"/>
                    <a:pt x="5694" y="0"/>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11" name="Group 7"/>
          <p:cNvGrpSpPr/>
          <p:nvPr/>
        </p:nvGrpSpPr>
        <p:grpSpPr>
          <a:xfrm>
            <a:off x="4559213" y="3101494"/>
            <a:ext cx="657143" cy="886571"/>
            <a:chOff x="6078950" y="4312744"/>
            <a:chExt cx="876190" cy="1182094"/>
          </a:xfrm>
        </p:grpSpPr>
        <p:sp>
          <p:nvSpPr>
            <p:cNvPr id="12" name="Shape 1587"/>
            <p:cNvSpPr/>
            <p:nvPr/>
          </p:nvSpPr>
          <p:spPr>
            <a:xfrm>
              <a:off x="6168141" y="4431665"/>
              <a:ext cx="615228" cy="1063173"/>
            </a:xfrm>
            <a:custGeom>
              <a:avLst/>
              <a:gdLst/>
              <a:ahLst/>
              <a:cxnLst>
                <a:cxn ang="0">
                  <a:pos x="wd2" y="hd2"/>
                </a:cxn>
                <a:cxn ang="5400000">
                  <a:pos x="wd2" y="hd2"/>
                </a:cxn>
                <a:cxn ang="10800000">
                  <a:pos x="wd2" y="hd2"/>
                </a:cxn>
                <a:cxn ang="16200000">
                  <a:pos x="wd2" y="hd2"/>
                </a:cxn>
              </a:cxnLst>
              <a:rect l="0" t="0" r="r" b="b"/>
              <a:pathLst>
                <a:path w="21600" h="21600" extrusionOk="0">
                  <a:moveTo>
                    <a:pt x="10211" y="0"/>
                  </a:moveTo>
                  <a:lnTo>
                    <a:pt x="19646" y="13424"/>
                  </a:lnTo>
                  <a:lnTo>
                    <a:pt x="21600" y="12962"/>
                  </a:lnTo>
                  <a:lnTo>
                    <a:pt x="19554" y="21600"/>
                  </a:lnTo>
                  <a:lnTo>
                    <a:pt x="7650" y="16255"/>
                  </a:lnTo>
                  <a:lnTo>
                    <a:pt x="9439" y="15833"/>
                  </a:lnTo>
                  <a:lnTo>
                    <a:pt x="0" y="2403"/>
                  </a:lnTo>
                  <a:cubicBezTo>
                    <a:pt x="0" y="2403"/>
                    <a:pt x="10211" y="0"/>
                    <a:pt x="10211" y="0"/>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13" name="Shape 1602"/>
            <p:cNvSpPr/>
            <p:nvPr/>
          </p:nvSpPr>
          <p:spPr>
            <a:xfrm>
              <a:off x="6078950" y="4312744"/>
              <a:ext cx="876190" cy="757220"/>
            </a:xfrm>
            <a:custGeom>
              <a:avLst/>
              <a:gdLst/>
              <a:ahLst/>
              <a:cxnLst>
                <a:cxn ang="0">
                  <a:pos x="wd2" y="hd2"/>
                </a:cxn>
                <a:cxn ang="5400000">
                  <a:pos x="wd2" y="hd2"/>
                </a:cxn>
                <a:cxn ang="10800000">
                  <a:pos x="wd2" y="hd2"/>
                </a:cxn>
                <a:cxn ang="16200000">
                  <a:pos x="wd2" y="hd2"/>
                </a:cxn>
              </a:cxnLst>
              <a:rect l="0" t="0" r="r" b="b"/>
              <a:pathLst>
                <a:path w="21600" h="21600" extrusionOk="0">
                  <a:moveTo>
                    <a:pt x="0" y="5694"/>
                  </a:moveTo>
                  <a:lnTo>
                    <a:pt x="0" y="21600"/>
                  </a:lnTo>
                  <a:cubicBezTo>
                    <a:pt x="8435" y="21600"/>
                    <a:pt x="16072" y="17643"/>
                    <a:pt x="21600" y="11247"/>
                  </a:cubicBezTo>
                  <a:lnTo>
                    <a:pt x="11880" y="0"/>
                  </a:lnTo>
                  <a:cubicBezTo>
                    <a:pt x="8839" y="3518"/>
                    <a:pt x="4639" y="5694"/>
                    <a:pt x="0" y="5694"/>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14" name="Group 8"/>
          <p:cNvGrpSpPr/>
          <p:nvPr/>
        </p:nvGrpSpPr>
        <p:grpSpPr>
          <a:xfrm>
            <a:off x="3905150" y="3101494"/>
            <a:ext cx="657146" cy="886571"/>
            <a:chOff x="5206865" y="4312744"/>
            <a:chExt cx="876194" cy="1182094"/>
          </a:xfrm>
        </p:grpSpPr>
        <p:sp>
          <p:nvSpPr>
            <p:cNvPr id="15" name="Shape 1591"/>
            <p:cNvSpPr/>
            <p:nvPr/>
          </p:nvSpPr>
          <p:spPr>
            <a:xfrm>
              <a:off x="5375337" y="4431665"/>
              <a:ext cx="615241" cy="1063173"/>
            </a:xfrm>
            <a:custGeom>
              <a:avLst/>
              <a:gdLst/>
              <a:ahLst/>
              <a:cxnLst>
                <a:cxn ang="0">
                  <a:pos x="wd2" y="hd2"/>
                </a:cxn>
                <a:cxn ang="5400000">
                  <a:pos x="wd2" y="hd2"/>
                </a:cxn>
                <a:cxn ang="10800000">
                  <a:pos x="wd2" y="hd2"/>
                </a:cxn>
                <a:cxn ang="16200000">
                  <a:pos x="wd2" y="hd2"/>
                </a:cxn>
              </a:cxnLst>
              <a:rect l="0" t="0" r="r" b="b"/>
              <a:pathLst>
                <a:path w="21600" h="21600" extrusionOk="0">
                  <a:moveTo>
                    <a:pt x="11389" y="0"/>
                  </a:moveTo>
                  <a:lnTo>
                    <a:pt x="1954" y="13424"/>
                  </a:lnTo>
                  <a:lnTo>
                    <a:pt x="0" y="12962"/>
                  </a:lnTo>
                  <a:lnTo>
                    <a:pt x="2046" y="21600"/>
                  </a:lnTo>
                  <a:lnTo>
                    <a:pt x="13950" y="16255"/>
                  </a:lnTo>
                  <a:lnTo>
                    <a:pt x="12161" y="15833"/>
                  </a:lnTo>
                  <a:lnTo>
                    <a:pt x="21600" y="2403"/>
                  </a:lnTo>
                  <a:cubicBezTo>
                    <a:pt x="21600" y="2403"/>
                    <a:pt x="11389" y="0"/>
                    <a:pt x="11389" y="0"/>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16" name="Shape 1605"/>
            <p:cNvSpPr/>
            <p:nvPr/>
          </p:nvSpPr>
          <p:spPr>
            <a:xfrm>
              <a:off x="5206865" y="4312744"/>
              <a:ext cx="876194" cy="757220"/>
            </a:xfrm>
            <a:custGeom>
              <a:avLst/>
              <a:gdLst/>
              <a:ahLst/>
              <a:cxnLst>
                <a:cxn ang="0">
                  <a:pos x="wd2" y="hd2"/>
                </a:cxn>
                <a:cxn ang="5400000">
                  <a:pos x="wd2" y="hd2"/>
                </a:cxn>
                <a:cxn ang="10800000">
                  <a:pos x="wd2" y="hd2"/>
                </a:cxn>
                <a:cxn ang="16200000">
                  <a:pos x="wd2" y="hd2"/>
                </a:cxn>
              </a:cxnLst>
              <a:rect l="0" t="0" r="r" b="b"/>
              <a:pathLst>
                <a:path w="21600" h="21600" extrusionOk="0">
                  <a:moveTo>
                    <a:pt x="9720" y="0"/>
                  </a:moveTo>
                  <a:lnTo>
                    <a:pt x="0" y="11247"/>
                  </a:lnTo>
                  <a:cubicBezTo>
                    <a:pt x="5528" y="17643"/>
                    <a:pt x="13165" y="21600"/>
                    <a:pt x="21600" y="21600"/>
                  </a:cubicBezTo>
                  <a:lnTo>
                    <a:pt x="21600" y="5694"/>
                  </a:lnTo>
                  <a:cubicBezTo>
                    <a:pt x="16960" y="5694"/>
                    <a:pt x="12760" y="3518"/>
                    <a:pt x="9720" y="0"/>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17" name="Group 9"/>
          <p:cNvGrpSpPr/>
          <p:nvPr/>
        </p:nvGrpSpPr>
        <p:grpSpPr>
          <a:xfrm>
            <a:off x="3332845" y="2737300"/>
            <a:ext cx="865225" cy="657146"/>
            <a:chOff x="4443791" y="3827152"/>
            <a:chExt cx="1153633" cy="876194"/>
          </a:xfrm>
        </p:grpSpPr>
        <p:sp>
          <p:nvSpPr>
            <p:cNvPr id="18" name="Shape 1590"/>
            <p:cNvSpPr/>
            <p:nvPr/>
          </p:nvSpPr>
          <p:spPr>
            <a:xfrm>
              <a:off x="4443791" y="3985712"/>
              <a:ext cx="1061959" cy="617346"/>
            </a:xfrm>
            <a:custGeom>
              <a:avLst/>
              <a:gdLst/>
              <a:ahLst/>
              <a:cxnLst>
                <a:cxn ang="0">
                  <a:pos x="wd2" y="hd2"/>
                </a:cxn>
                <a:cxn ang="5400000">
                  <a:pos x="wd2" y="hd2"/>
                </a:cxn>
                <a:cxn ang="10800000">
                  <a:pos x="wd2" y="hd2"/>
                </a:cxn>
                <a:cxn ang="16200000">
                  <a:pos x="wd2" y="hd2"/>
                </a:cxn>
              </a:cxnLst>
              <a:rect l="0" t="0" r="r" b="b"/>
              <a:pathLst>
                <a:path w="21600" h="21600" extrusionOk="0">
                  <a:moveTo>
                    <a:pt x="19118" y="0"/>
                  </a:moveTo>
                  <a:lnTo>
                    <a:pt x="5751" y="9698"/>
                  </a:lnTo>
                  <a:lnTo>
                    <a:pt x="5277" y="7759"/>
                  </a:lnTo>
                  <a:lnTo>
                    <a:pt x="0" y="19720"/>
                  </a:lnTo>
                  <a:lnTo>
                    <a:pt x="8660" y="21600"/>
                  </a:lnTo>
                  <a:lnTo>
                    <a:pt x="8226" y="19824"/>
                  </a:lnTo>
                  <a:lnTo>
                    <a:pt x="21600" y="10123"/>
                  </a:lnTo>
                  <a:cubicBezTo>
                    <a:pt x="21600" y="10123"/>
                    <a:pt x="19118" y="0"/>
                    <a:pt x="19118" y="0"/>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19" name="Shape 1608"/>
            <p:cNvSpPr/>
            <p:nvPr/>
          </p:nvSpPr>
          <p:spPr>
            <a:xfrm>
              <a:off x="4840194" y="3827152"/>
              <a:ext cx="757230" cy="876194"/>
            </a:xfrm>
            <a:custGeom>
              <a:avLst/>
              <a:gdLst/>
              <a:ahLst/>
              <a:cxnLst>
                <a:cxn ang="0">
                  <a:pos x="wd2" y="hd2"/>
                </a:cxn>
                <a:cxn ang="5400000">
                  <a:pos x="wd2" y="hd2"/>
                </a:cxn>
                <a:cxn ang="10800000">
                  <a:pos x="wd2" y="hd2"/>
                </a:cxn>
                <a:cxn ang="16200000">
                  <a:pos x="wd2" y="hd2"/>
                </a:cxn>
              </a:cxnLst>
              <a:rect l="0" t="0" r="r" b="b"/>
              <a:pathLst>
                <a:path w="21600" h="21600" extrusionOk="0">
                  <a:moveTo>
                    <a:pt x="15906" y="0"/>
                  </a:moveTo>
                  <a:lnTo>
                    <a:pt x="0" y="0"/>
                  </a:lnTo>
                  <a:cubicBezTo>
                    <a:pt x="0" y="8436"/>
                    <a:pt x="3956" y="16072"/>
                    <a:pt x="10353" y="21600"/>
                  </a:cubicBezTo>
                  <a:lnTo>
                    <a:pt x="21600" y="11880"/>
                  </a:lnTo>
                  <a:cubicBezTo>
                    <a:pt x="18082" y="8840"/>
                    <a:pt x="15906" y="4640"/>
                    <a:pt x="15906" y="0"/>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20" name="Group 10"/>
          <p:cNvGrpSpPr/>
          <p:nvPr/>
        </p:nvGrpSpPr>
        <p:grpSpPr>
          <a:xfrm>
            <a:off x="3303115" y="2083236"/>
            <a:ext cx="894947" cy="657146"/>
            <a:chOff x="4404151" y="2955067"/>
            <a:chExt cx="1193263" cy="876194"/>
          </a:xfrm>
        </p:grpSpPr>
        <p:sp>
          <p:nvSpPr>
            <p:cNvPr id="21" name="Shape 1592"/>
            <p:cNvSpPr/>
            <p:nvPr/>
          </p:nvSpPr>
          <p:spPr>
            <a:xfrm>
              <a:off x="4404151" y="3123538"/>
              <a:ext cx="1063183" cy="615256"/>
            </a:xfrm>
            <a:custGeom>
              <a:avLst/>
              <a:gdLst/>
              <a:ahLst/>
              <a:cxnLst>
                <a:cxn ang="0">
                  <a:pos x="wd2" y="hd2"/>
                </a:cxn>
                <a:cxn ang="5400000">
                  <a:pos x="wd2" y="hd2"/>
                </a:cxn>
                <a:cxn ang="10800000">
                  <a:pos x="wd2" y="hd2"/>
                </a:cxn>
                <a:cxn ang="16200000">
                  <a:pos x="wd2" y="hd2"/>
                </a:cxn>
              </a:cxnLst>
              <a:rect l="0" t="0" r="r" b="b"/>
              <a:pathLst>
                <a:path w="21600" h="21600" extrusionOk="0">
                  <a:moveTo>
                    <a:pt x="21600" y="11389"/>
                  </a:moveTo>
                  <a:lnTo>
                    <a:pt x="8177" y="1954"/>
                  </a:lnTo>
                  <a:lnTo>
                    <a:pt x="8638" y="0"/>
                  </a:lnTo>
                  <a:lnTo>
                    <a:pt x="0" y="2047"/>
                  </a:lnTo>
                  <a:lnTo>
                    <a:pt x="5345" y="13950"/>
                  </a:lnTo>
                  <a:lnTo>
                    <a:pt x="5767" y="12161"/>
                  </a:lnTo>
                  <a:lnTo>
                    <a:pt x="19197" y="21600"/>
                  </a:lnTo>
                  <a:cubicBezTo>
                    <a:pt x="19197" y="21600"/>
                    <a:pt x="21600" y="11389"/>
                    <a:pt x="21600" y="11389"/>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22" name="Shape 1611"/>
            <p:cNvSpPr/>
            <p:nvPr/>
          </p:nvSpPr>
          <p:spPr>
            <a:xfrm>
              <a:off x="4840194" y="2955067"/>
              <a:ext cx="757220" cy="876194"/>
            </a:xfrm>
            <a:custGeom>
              <a:avLst/>
              <a:gdLst/>
              <a:ahLst/>
              <a:cxnLst>
                <a:cxn ang="0">
                  <a:pos x="wd2" y="hd2"/>
                </a:cxn>
                <a:cxn ang="5400000">
                  <a:pos x="wd2" y="hd2"/>
                </a:cxn>
                <a:cxn ang="10800000">
                  <a:pos x="wd2" y="hd2"/>
                </a:cxn>
                <a:cxn ang="16200000">
                  <a:pos x="wd2" y="hd2"/>
                </a:cxn>
              </a:cxnLst>
              <a:rect l="0" t="0" r="r" b="b"/>
              <a:pathLst>
                <a:path w="21600" h="21600" extrusionOk="0">
                  <a:moveTo>
                    <a:pt x="21600" y="9720"/>
                  </a:moveTo>
                  <a:lnTo>
                    <a:pt x="10353" y="0"/>
                  </a:lnTo>
                  <a:cubicBezTo>
                    <a:pt x="3956" y="5528"/>
                    <a:pt x="0" y="13165"/>
                    <a:pt x="0" y="21600"/>
                  </a:cubicBezTo>
                  <a:lnTo>
                    <a:pt x="15906" y="21600"/>
                  </a:lnTo>
                  <a:cubicBezTo>
                    <a:pt x="15906" y="16960"/>
                    <a:pt x="18082" y="12760"/>
                    <a:pt x="21600" y="9720"/>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23" name="Group 2"/>
          <p:cNvGrpSpPr/>
          <p:nvPr/>
        </p:nvGrpSpPr>
        <p:grpSpPr>
          <a:xfrm>
            <a:off x="3905149" y="1525796"/>
            <a:ext cx="657146" cy="850357"/>
            <a:chOff x="5206865" y="2211813"/>
            <a:chExt cx="876194" cy="1133810"/>
          </a:xfrm>
        </p:grpSpPr>
        <p:sp>
          <p:nvSpPr>
            <p:cNvPr id="24" name="Shape 1589"/>
            <p:cNvSpPr/>
            <p:nvPr/>
          </p:nvSpPr>
          <p:spPr>
            <a:xfrm>
              <a:off x="5315876" y="2211813"/>
              <a:ext cx="617346" cy="1061954"/>
            </a:xfrm>
            <a:custGeom>
              <a:avLst/>
              <a:gdLst/>
              <a:ahLst/>
              <a:cxnLst>
                <a:cxn ang="0">
                  <a:pos x="wd2" y="hd2"/>
                </a:cxn>
                <a:cxn ang="5400000">
                  <a:pos x="wd2" y="hd2"/>
                </a:cxn>
                <a:cxn ang="10800000">
                  <a:pos x="wd2" y="hd2"/>
                </a:cxn>
                <a:cxn ang="16200000">
                  <a:pos x="wd2" y="hd2"/>
                </a:cxn>
              </a:cxnLst>
              <a:rect l="0" t="0" r="r" b="b"/>
              <a:pathLst>
                <a:path w="21600" h="21600" extrusionOk="0">
                  <a:moveTo>
                    <a:pt x="21600" y="19118"/>
                  </a:moveTo>
                  <a:lnTo>
                    <a:pt x="11902" y="5751"/>
                  </a:lnTo>
                  <a:lnTo>
                    <a:pt x="13841" y="5277"/>
                  </a:lnTo>
                  <a:lnTo>
                    <a:pt x="1880" y="0"/>
                  </a:lnTo>
                  <a:lnTo>
                    <a:pt x="0" y="8660"/>
                  </a:lnTo>
                  <a:lnTo>
                    <a:pt x="1775" y="8226"/>
                  </a:lnTo>
                  <a:lnTo>
                    <a:pt x="11478" y="21600"/>
                  </a:lnTo>
                  <a:cubicBezTo>
                    <a:pt x="11478" y="21600"/>
                    <a:pt x="21600" y="19118"/>
                    <a:pt x="21600" y="19118"/>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25" name="Shape 1614"/>
            <p:cNvSpPr/>
            <p:nvPr/>
          </p:nvSpPr>
          <p:spPr>
            <a:xfrm>
              <a:off x="5206865" y="2588396"/>
              <a:ext cx="876194" cy="757227"/>
            </a:xfrm>
            <a:custGeom>
              <a:avLst/>
              <a:gdLst/>
              <a:ahLst/>
              <a:cxnLst>
                <a:cxn ang="0">
                  <a:pos x="wd2" y="hd2"/>
                </a:cxn>
                <a:cxn ang="5400000">
                  <a:pos x="wd2" y="hd2"/>
                </a:cxn>
                <a:cxn ang="10800000">
                  <a:pos x="wd2" y="hd2"/>
                </a:cxn>
                <a:cxn ang="16200000">
                  <a:pos x="wd2" y="hd2"/>
                </a:cxn>
              </a:cxnLst>
              <a:rect l="0" t="0" r="r" b="b"/>
              <a:pathLst>
                <a:path w="21600" h="21600" extrusionOk="0">
                  <a:moveTo>
                    <a:pt x="21600" y="15906"/>
                  </a:moveTo>
                  <a:lnTo>
                    <a:pt x="21600" y="0"/>
                  </a:lnTo>
                  <a:cubicBezTo>
                    <a:pt x="13165" y="0"/>
                    <a:pt x="5528" y="3956"/>
                    <a:pt x="0" y="10353"/>
                  </a:cubicBezTo>
                  <a:lnTo>
                    <a:pt x="9720" y="21600"/>
                  </a:lnTo>
                  <a:cubicBezTo>
                    <a:pt x="12760" y="18082"/>
                    <a:pt x="16960" y="15906"/>
                    <a:pt x="21600" y="15906"/>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grpSp>
        <p:nvGrpSpPr>
          <p:cNvPr id="26" name="Group 11"/>
          <p:cNvGrpSpPr/>
          <p:nvPr/>
        </p:nvGrpSpPr>
        <p:grpSpPr>
          <a:xfrm>
            <a:off x="4369491" y="2476347"/>
            <a:ext cx="374112" cy="561168"/>
            <a:chOff x="5825986" y="3479214"/>
            <a:chExt cx="498816" cy="748224"/>
          </a:xfrm>
        </p:grpSpPr>
        <p:sp>
          <p:nvSpPr>
            <p:cNvPr id="27" name="Shape 1621"/>
            <p:cNvSpPr/>
            <p:nvPr/>
          </p:nvSpPr>
          <p:spPr>
            <a:xfrm>
              <a:off x="5825986" y="3479214"/>
              <a:ext cx="498816" cy="748224"/>
            </a:xfrm>
            <a:custGeom>
              <a:avLst/>
              <a:gdLst/>
              <a:ahLst/>
              <a:cxnLst>
                <a:cxn ang="0">
                  <a:pos x="wd2" y="hd2"/>
                </a:cxn>
                <a:cxn ang="5400000">
                  <a:pos x="wd2" y="hd2"/>
                </a:cxn>
                <a:cxn ang="10800000">
                  <a:pos x="wd2" y="hd2"/>
                </a:cxn>
                <a:cxn ang="16200000">
                  <a:pos x="wd2" y="hd2"/>
                </a:cxn>
              </a:cxnLst>
              <a:rect l="0" t="0" r="r" b="b"/>
              <a:pathLst>
                <a:path w="21600" h="21600" extrusionOk="0">
                  <a:moveTo>
                    <a:pt x="17466" y="8831"/>
                  </a:moveTo>
                  <a:cubicBezTo>
                    <a:pt x="17325" y="8934"/>
                    <a:pt x="17111" y="9089"/>
                    <a:pt x="16823" y="9295"/>
                  </a:cubicBezTo>
                  <a:cubicBezTo>
                    <a:pt x="16534" y="9502"/>
                    <a:pt x="16319" y="9656"/>
                    <a:pt x="16179" y="9759"/>
                  </a:cubicBezTo>
                  <a:cubicBezTo>
                    <a:pt x="14379" y="11193"/>
                    <a:pt x="13388" y="12591"/>
                    <a:pt x="13204" y="13950"/>
                  </a:cubicBezTo>
                  <a:lnTo>
                    <a:pt x="8396" y="13950"/>
                  </a:lnTo>
                  <a:cubicBezTo>
                    <a:pt x="8212" y="12591"/>
                    <a:pt x="7221" y="11193"/>
                    <a:pt x="5421" y="9759"/>
                  </a:cubicBezTo>
                  <a:cubicBezTo>
                    <a:pt x="5281" y="9656"/>
                    <a:pt x="5066" y="9502"/>
                    <a:pt x="4777" y="9295"/>
                  </a:cubicBezTo>
                  <a:cubicBezTo>
                    <a:pt x="4489" y="9089"/>
                    <a:pt x="4274" y="8934"/>
                    <a:pt x="4134" y="8831"/>
                  </a:cubicBezTo>
                  <a:cubicBezTo>
                    <a:pt x="3178" y="8091"/>
                    <a:pt x="2700" y="7246"/>
                    <a:pt x="2700" y="6300"/>
                  </a:cubicBezTo>
                  <a:cubicBezTo>
                    <a:pt x="2700" y="5625"/>
                    <a:pt x="2943" y="4997"/>
                    <a:pt x="3427" y="4415"/>
                  </a:cubicBezTo>
                  <a:cubicBezTo>
                    <a:pt x="3913" y="3834"/>
                    <a:pt x="4546" y="3359"/>
                    <a:pt x="5326" y="2988"/>
                  </a:cubicBezTo>
                  <a:cubicBezTo>
                    <a:pt x="6106" y="2618"/>
                    <a:pt x="6971" y="2327"/>
                    <a:pt x="7920" y="2116"/>
                  </a:cubicBezTo>
                  <a:cubicBezTo>
                    <a:pt x="8870" y="1905"/>
                    <a:pt x="9829" y="1799"/>
                    <a:pt x="10800" y="1799"/>
                  </a:cubicBezTo>
                  <a:cubicBezTo>
                    <a:pt x="11771" y="1799"/>
                    <a:pt x="12730" y="1905"/>
                    <a:pt x="13680" y="2116"/>
                  </a:cubicBezTo>
                  <a:cubicBezTo>
                    <a:pt x="14628" y="2327"/>
                    <a:pt x="15493" y="2618"/>
                    <a:pt x="16274" y="2988"/>
                  </a:cubicBezTo>
                  <a:cubicBezTo>
                    <a:pt x="17054" y="3359"/>
                    <a:pt x="17687" y="3834"/>
                    <a:pt x="18173" y="4415"/>
                  </a:cubicBezTo>
                  <a:cubicBezTo>
                    <a:pt x="18657" y="4997"/>
                    <a:pt x="18900" y="5625"/>
                    <a:pt x="18900" y="6300"/>
                  </a:cubicBezTo>
                  <a:cubicBezTo>
                    <a:pt x="18900" y="7246"/>
                    <a:pt x="18422" y="8091"/>
                    <a:pt x="17466" y="8831"/>
                  </a:cubicBezTo>
                  <a:cubicBezTo>
                    <a:pt x="17466" y="8831"/>
                    <a:pt x="17466" y="8831"/>
                    <a:pt x="17466" y="8831"/>
                  </a:cubicBezTo>
                  <a:close/>
                  <a:moveTo>
                    <a:pt x="20661" y="3705"/>
                  </a:moveTo>
                  <a:cubicBezTo>
                    <a:pt x="20035" y="2904"/>
                    <a:pt x="19213" y="2238"/>
                    <a:pt x="18194" y="1708"/>
                  </a:cubicBezTo>
                  <a:cubicBezTo>
                    <a:pt x="17174" y="1179"/>
                    <a:pt x="16021" y="762"/>
                    <a:pt x="14734" y="457"/>
                  </a:cubicBezTo>
                  <a:cubicBezTo>
                    <a:pt x="13447" y="153"/>
                    <a:pt x="12136" y="0"/>
                    <a:pt x="10800" y="0"/>
                  </a:cubicBezTo>
                  <a:cubicBezTo>
                    <a:pt x="9464" y="0"/>
                    <a:pt x="8153" y="153"/>
                    <a:pt x="6866" y="457"/>
                  </a:cubicBezTo>
                  <a:cubicBezTo>
                    <a:pt x="5579" y="762"/>
                    <a:pt x="4426" y="1179"/>
                    <a:pt x="3407" y="1708"/>
                  </a:cubicBezTo>
                  <a:cubicBezTo>
                    <a:pt x="2387" y="2238"/>
                    <a:pt x="1564" y="2903"/>
                    <a:pt x="938" y="3705"/>
                  </a:cubicBezTo>
                  <a:cubicBezTo>
                    <a:pt x="312" y="4507"/>
                    <a:pt x="0" y="5372"/>
                    <a:pt x="0" y="6300"/>
                  </a:cubicBezTo>
                  <a:cubicBezTo>
                    <a:pt x="0" y="7753"/>
                    <a:pt x="724" y="9009"/>
                    <a:pt x="2173" y="10069"/>
                  </a:cubicBezTo>
                  <a:cubicBezTo>
                    <a:pt x="2805" y="10528"/>
                    <a:pt x="3330" y="10936"/>
                    <a:pt x="3745" y="11292"/>
                  </a:cubicBezTo>
                  <a:cubicBezTo>
                    <a:pt x="4159" y="11648"/>
                    <a:pt x="4578" y="12096"/>
                    <a:pt x="5000" y="12635"/>
                  </a:cubicBezTo>
                  <a:cubicBezTo>
                    <a:pt x="5421" y="13174"/>
                    <a:pt x="5661" y="13678"/>
                    <a:pt x="5717" y="14147"/>
                  </a:cubicBezTo>
                  <a:cubicBezTo>
                    <a:pt x="5056" y="14409"/>
                    <a:pt x="4726" y="14794"/>
                    <a:pt x="4726" y="15300"/>
                  </a:cubicBezTo>
                  <a:cubicBezTo>
                    <a:pt x="4726" y="15647"/>
                    <a:pt x="4901" y="15947"/>
                    <a:pt x="5253" y="16200"/>
                  </a:cubicBezTo>
                  <a:cubicBezTo>
                    <a:pt x="4901" y="16453"/>
                    <a:pt x="4726" y="16753"/>
                    <a:pt x="4726" y="17100"/>
                  </a:cubicBezTo>
                  <a:cubicBezTo>
                    <a:pt x="4726" y="17588"/>
                    <a:pt x="5042" y="17968"/>
                    <a:pt x="5675" y="18240"/>
                  </a:cubicBezTo>
                  <a:cubicBezTo>
                    <a:pt x="5492" y="18455"/>
                    <a:pt x="5401" y="18675"/>
                    <a:pt x="5401" y="18901"/>
                  </a:cubicBezTo>
                  <a:cubicBezTo>
                    <a:pt x="5401" y="19331"/>
                    <a:pt x="5622" y="19665"/>
                    <a:pt x="6064" y="19898"/>
                  </a:cubicBezTo>
                  <a:cubicBezTo>
                    <a:pt x="6507" y="20133"/>
                    <a:pt x="7053" y="20251"/>
                    <a:pt x="7699" y="20251"/>
                  </a:cubicBezTo>
                  <a:cubicBezTo>
                    <a:pt x="7981" y="20663"/>
                    <a:pt x="8403" y="20991"/>
                    <a:pt x="8964" y="21235"/>
                  </a:cubicBezTo>
                  <a:cubicBezTo>
                    <a:pt x="9527" y="21478"/>
                    <a:pt x="10139" y="21600"/>
                    <a:pt x="10800" y="21600"/>
                  </a:cubicBezTo>
                  <a:cubicBezTo>
                    <a:pt x="11461" y="21600"/>
                    <a:pt x="12073" y="21478"/>
                    <a:pt x="12636" y="21235"/>
                  </a:cubicBezTo>
                  <a:cubicBezTo>
                    <a:pt x="13198" y="20991"/>
                    <a:pt x="13620" y="20663"/>
                    <a:pt x="13901" y="20251"/>
                  </a:cubicBezTo>
                  <a:cubicBezTo>
                    <a:pt x="14548" y="20251"/>
                    <a:pt x="15093" y="20133"/>
                    <a:pt x="15536" y="19898"/>
                  </a:cubicBezTo>
                  <a:cubicBezTo>
                    <a:pt x="15978" y="19665"/>
                    <a:pt x="16201" y="19331"/>
                    <a:pt x="16201" y="18901"/>
                  </a:cubicBezTo>
                  <a:cubicBezTo>
                    <a:pt x="16201" y="18675"/>
                    <a:pt x="16108" y="18455"/>
                    <a:pt x="15925" y="18240"/>
                  </a:cubicBezTo>
                  <a:cubicBezTo>
                    <a:pt x="16558" y="17968"/>
                    <a:pt x="16874" y="17588"/>
                    <a:pt x="16874" y="17100"/>
                  </a:cubicBezTo>
                  <a:cubicBezTo>
                    <a:pt x="16874" y="16753"/>
                    <a:pt x="16699" y="16453"/>
                    <a:pt x="16347" y="16200"/>
                  </a:cubicBezTo>
                  <a:cubicBezTo>
                    <a:pt x="16699" y="15947"/>
                    <a:pt x="16874" y="15647"/>
                    <a:pt x="16874" y="15300"/>
                  </a:cubicBezTo>
                  <a:cubicBezTo>
                    <a:pt x="16874" y="14794"/>
                    <a:pt x="16544" y="14409"/>
                    <a:pt x="15883" y="14147"/>
                  </a:cubicBezTo>
                  <a:cubicBezTo>
                    <a:pt x="15940" y="13678"/>
                    <a:pt x="16179" y="13174"/>
                    <a:pt x="16600" y="12635"/>
                  </a:cubicBezTo>
                  <a:cubicBezTo>
                    <a:pt x="17022" y="12096"/>
                    <a:pt x="17441" y="11648"/>
                    <a:pt x="17855" y="11292"/>
                  </a:cubicBezTo>
                  <a:cubicBezTo>
                    <a:pt x="18271" y="10936"/>
                    <a:pt x="18795" y="10528"/>
                    <a:pt x="19427" y="10069"/>
                  </a:cubicBezTo>
                  <a:cubicBezTo>
                    <a:pt x="20876" y="9009"/>
                    <a:pt x="21600" y="7753"/>
                    <a:pt x="21600" y="6300"/>
                  </a:cubicBezTo>
                  <a:cubicBezTo>
                    <a:pt x="21600" y="5372"/>
                    <a:pt x="21288" y="4507"/>
                    <a:pt x="20661" y="3705"/>
                  </a:cubicBezTo>
                  <a:cubicBezTo>
                    <a:pt x="20661" y="3705"/>
                    <a:pt x="20661" y="3705"/>
                    <a:pt x="20661" y="3705"/>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sp>
          <p:nvSpPr>
            <p:cNvPr id="28" name="Shape 1622"/>
            <p:cNvSpPr/>
            <p:nvPr/>
          </p:nvSpPr>
          <p:spPr>
            <a:xfrm>
              <a:off x="6057672" y="3613741"/>
              <a:ext cx="124690" cy="93539"/>
            </a:xfrm>
            <a:custGeom>
              <a:avLst/>
              <a:gdLst/>
              <a:ahLst/>
              <a:cxnLst>
                <a:cxn ang="0">
                  <a:pos x="wd2" y="hd2"/>
                </a:cxn>
                <a:cxn ang="5400000">
                  <a:pos x="wd2" y="hd2"/>
                </a:cxn>
                <a:cxn ang="10800000">
                  <a:pos x="wd2" y="hd2"/>
                </a:cxn>
                <a:cxn ang="16200000">
                  <a:pos x="wd2" y="hd2"/>
                </a:cxn>
              </a:cxnLst>
              <a:rect l="0" t="0" r="r" b="b"/>
              <a:pathLst>
                <a:path w="21600" h="21600" extrusionOk="0">
                  <a:moveTo>
                    <a:pt x="11096" y="1800"/>
                  </a:moveTo>
                  <a:cubicBezTo>
                    <a:pt x="8314" y="607"/>
                    <a:pt x="5513" y="0"/>
                    <a:pt x="2701" y="0"/>
                  </a:cubicBezTo>
                  <a:cubicBezTo>
                    <a:pt x="1972" y="0"/>
                    <a:pt x="1340" y="357"/>
                    <a:pt x="804" y="1072"/>
                  </a:cubicBezTo>
                  <a:cubicBezTo>
                    <a:pt x="268" y="1787"/>
                    <a:pt x="0" y="2629"/>
                    <a:pt x="0" y="3600"/>
                  </a:cubicBezTo>
                  <a:cubicBezTo>
                    <a:pt x="0" y="4578"/>
                    <a:pt x="268" y="5420"/>
                    <a:pt x="804" y="6135"/>
                  </a:cubicBezTo>
                  <a:cubicBezTo>
                    <a:pt x="1340" y="6843"/>
                    <a:pt x="1972" y="7200"/>
                    <a:pt x="2701" y="7200"/>
                  </a:cubicBezTo>
                  <a:cubicBezTo>
                    <a:pt x="5629" y="7200"/>
                    <a:pt x="8608" y="8137"/>
                    <a:pt x="11647" y="10011"/>
                  </a:cubicBezTo>
                  <a:cubicBezTo>
                    <a:pt x="14687" y="11885"/>
                    <a:pt x="16204" y="14548"/>
                    <a:pt x="16204" y="18000"/>
                  </a:cubicBezTo>
                  <a:cubicBezTo>
                    <a:pt x="16204" y="18978"/>
                    <a:pt x="16467" y="19820"/>
                    <a:pt x="17003" y="20528"/>
                  </a:cubicBezTo>
                  <a:cubicBezTo>
                    <a:pt x="17539" y="21243"/>
                    <a:pt x="18171" y="21600"/>
                    <a:pt x="18904" y="21600"/>
                  </a:cubicBezTo>
                  <a:cubicBezTo>
                    <a:pt x="19633" y="21600"/>
                    <a:pt x="20265" y="21243"/>
                    <a:pt x="20801" y="20528"/>
                  </a:cubicBezTo>
                  <a:cubicBezTo>
                    <a:pt x="21337" y="19820"/>
                    <a:pt x="21600" y="18978"/>
                    <a:pt x="21600" y="18000"/>
                  </a:cubicBezTo>
                  <a:cubicBezTo>
                    <a:pt x="21600" y="14097"/>
                    <a:pt x="20548" y="10726"/>
                    <a:pt x="18439" y="7874"/>
                  </a:cubicBezTo>
                  <a:cubicBezTo>
                    <a:pt x="16330" y="5029"/>
                    <a:pt x="13882" y="3000"/>
                    <a:pt x="11096" y="1800"/>
                  </a:cubicBezTo>
                  <a:cubicBezTo>
                    <a:pt x="11096" y="1800"/>
                    <a:pt x="11096" y="1800"/>
                    <a:pt x="11096" y="180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微软雅黑" panose="020B0503020204020204" pitchFamily="34" charset="-122"/>
                <a:ea typeface="微软雅黑" panose="020B0503020204020204" pitchFamily="34" charset="-122"/>
              </a:endParaRPr>
            </a:p>
          </p:txBody>
        </p:sp>
      </p:grpSp>
      <p:sp>
        <p:nvSpPr>
          <p:cNvPr id="29" name="Text Placeholder 4"/>
          <p:cNvSpPr txBox="1">
            <a:spLocks/>
          </p:cNvSpPr>
          <p:nvPr/>
        </p:nvSpPr>
        <p:spPr>
          <a:xfrm>
            <a:off x="5508104" y="1131590"/>
            <a:ext cx="2375039" cy="632872"/>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慎用多视图连接</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buNone/>
            </a:pPr>
            <a:r>
              <a:rPr lang="en-US" altLang="zh-CN" sz="1000" dirty="0" smtClean="0">
                <a:solidFill>
                  <a:schemeClr val="tx1">
                    <a:lumMod val="75000"/>
                    <a:lumOff val="25000"/>
                  </a:schemeClr>
                </a:solidFill>
                <a:latin typeface="微软雅黑" pitchFamily="34" charset="-122"/>
                <a:ea typeface="微软雅黑" pitchFamily="34" charset="-122"/>
              </a:rPr>
              <a:t>…</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30" name="Text Placeholder 4"/>
          <p:cNvSpPr txBox="1">
            <a:spLocks/>
          </p:cNvSpPr>
          <p:nvPr/>
        </p:nvSpPr>
        <p:spPr>
          <a:xfrm>
            <a:off x="6164971" y="1954214"/>
            <a:ext cx="2439477" cy="632872"/>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慎用循环</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delete</a:t>
            </a:r>
          </a:p>
          <a:p>
            <a:pPr marL="0" indent="0">
              <a:buNone/>
            </a:pPr>
            <a:r>
              <a:rPr lang="en-US" altLang="zh-CN" sz="1000" dirty="0" smtClean="0">
                <a:solidFill>
                  <a:schemeClr val="tx1">
                    <a:lumMod val="75000"/>
                    <a:lumOff val="25000"/>
                  </a:schemeClr>
                </a:solidFill>
                <a:latin typeface="微软雅黑" pitchFamily="34" charset="-122"/>
                <a:ea typeface="微软雅黑" pitchFamily="34" charset="-122"/>
              </a:rPr>
              <a:t>…</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31" name="Text Placeholder 4"/>
          <p:cNvSpPr txBox="1">
            <a:spLocks/>
          </p:cNvSpPr>
          <p:nvPr/>
        </p:nvSpPr>
        <p:spPr>
          <a:xfrm>
            <a:off x="6084168" y="2931790"/>
            <a:ext cx="2007429" cy="632872"/>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减少参与连接的表</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数</a:t>
            </a:r>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buNone/>
            </a:pPr>
            <a:r>
              <a:rPr lang="en-US" altLang="zh-CN" sz="1000" dirty="0" smtClean="0">
                <a:solidFill>
                  <a:schemeClr val="tx1">
                    <a:lumMod val="75000"/>
                    <a:lumOff val="25000"/>
                  </a:schemeClr>
                </a:solidFill>
                <a:latin typeface="微软雅黑" pitchFamily="34" charset="-122"/>
                <a:ea typeface="微软雅黑" pitchFamily="34" charset="-122"/>
              </a:rPr>
              <a:t>…</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32" name="Text Placeholder 4"/>
          <p:cNvSpPr txBox="1">
            <a:spLocks/>
          </p:cNvSpPr>
          <p:nvPr/>
        </p:nvSpPr>
        <p:spPr>
          <a:xfrm>
            <a:off x="5364088" y="3739078"/>
            <a:ext cx="2177015" cy="632872"/>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慎用</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触发器</a:t>
            </a:r>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buNone/>
            </a:pPr>
            <a:r>
              <a:rPr lang="en-US" altLang="zh-CN" sz="1000" dirty="0" smtClean="0">
                <a:solidFill>
                  <a:schemeClr val="tx1">
                    <a:lumMod val="75000"/>
                    <a:lumOff val="25000"/>
                  </a:schemeClr>
                </a:solidFill>
                <a:latin typeface="微软雅黑" pitchFamily="34" charset="-122"/>
                <a:ea typeface="微软雅黑" pitchFamily="34" charset="-122"/>
              </a:rPr>
              <a:t>…</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33" name="Text Placeholder 4"/>
          <p:cNvSpPr txBox="1">
            <a:spLocks/>
          </p:cNvSpPr>
          <p:nvPr/>
        </p:nvSpPr>
        <p:spPr>
          <a:xfrm>
            <a:off x="857881" y="1131590"/>
            <a:ext cx="2706008" cy="632872"/>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能</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用</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join</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的，不用</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in</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not in</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子查询</a:t>
            </a:r>
          </a:p>
          <a:p>
            <a:pPr marL="0" indent="0" algn="r">
              <a:buNone/>
            </a:pPr>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gn="r">
              <a:buNone/>
            </a:pPr>
            <a:r>
              <a:rPr lang="en-US" altLang="zh-CN" sz="1000" dirty="0" smtClean="0">
                <a:solidFill>
                  <a:schemeClr val="tx1">
                    <a:lumMod val="75000"/>
                    <a:lumOff val="25000"/>
                  </a:schemeClr>
                </a:solidFill>
                <a:latin typeface="微软雅黑" pitchFamily="34" charset="-122"/>
                <a:ea typeface="微软雅黑" pitchFamily="34" charset="-122"/>
              </a:rPr>
              <a:t>…</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34" name="Text Placeholder 4"/>
          <p:cNvSpPr txBox="1">
            <a:spLocks/>
          </p:cNvSpPr>
          <p:nvPr/>
        </p:nvSpPr>
        <p:spPr>
          <a:xfrm>
            <a:off x="-396551" y="1954214"/>
            <a:ext cx="3301354" cy="632872"/>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能</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用</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not exists</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相关子查询的</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gn="r">
              <a:buNone/>
            </a:pP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不要</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用</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not in</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子查询</a:t>
            </a:r>
          </a:p>
          <a:p>
            <a:pPr marL="0" indent="0" algn="r">
              <a:buNone/>
            </a:pPr>
            <a:r>
              <a:rPr lang="en-US" altLang="zh-CN" sz="1000" dirty="0" smtClean="0">
                <a:solidFill>
                  <a:schemeClr val="tx1">
                    <a:lumMod val="75000"/>
                    <a:lumOff val="25000"/>
                  </a:schemeClr>
                </a:solidFill>
                <a:latin typeface="微软雅黑" pitchFamily="34" charset="-122"/>
                <a:ea typeface="微软雅黑" pitchFamily="34" charset="-122"/>
              </a:rPr>
              <a:t>…</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35" name="Text Placeholder 4"/>
          <p:cNvSpPr txBox="1">
            <a:spLocks/>
          </p:cNvSpPr>
          <p:nvPr/>
        </p:nvSpPr>
        <p:spPr>
          <a:xfrm>
            <a:off x="1619671" y="2933289"/>
            <a:ext cx="1713173" cy="1054775"/>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表连接写法选择和</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排序</a:t>
            </a:r>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Text Placeholder 4"/>
          <p:cNvSpPr txBox="1">
            <a:spLocks/>
          </p:cNvSpPr>
          <p:nvPr/>
        </p:nvSpPr>
        <p:spPr>
          <a:xfrm>
            <a:off x="1898565" y="3955102"/>
            <a:ext cx="2025363" cy="632872"/>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慎用临时</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表</a:t>
            </a:r>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gn="r">
              <a:buNone/>
            </a:pPr>
            <a:r>
              <a:rPr lang="en-US" altLang="zh-CN" sz="1000" dirty="0" smtClean="0">
                <a:solidFill>
                  <a:schemeClr val="tx1">
                    <a:lumMod val="75000"/>
                    <a:lumOff val="25000"/>
                  </a:schemeClr>
                </a:solidFill>
                <a:latin typeface="微软雅黑" pitchFamily="34" charset="-122"/>
                <a:ea typeface="微软雅黑" pitchFamily="34" charset="-122"/>
              </a:rPr>
              <a:t>…</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37" name="Text Placeholder 4"/>
          <p:cNvSpPr txBox="1">
            <a:spLocks/>
          </p:cNvSpPr>
          <p:nvPr/>
        </p:nvSpPr>
        <p:spPr>
          <a:xfrm>
            <a:off x="4654460" y="1988830"/>
            <a:ext cx="364417"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500" b="1">
                <a:solidFill>
                  <a:schemeClr val="tx1">
                    <a:lumMod val="75000"/>
                    <a:lumOff val="25000"/>
                  </a:schemeClr>
                </a:solidFill>
                <a:latin typeface="微软雅黑" panose="020B0503020204020204" pitchFamily="34" charset="-122"/>
                <a:ea typeface="微软雅黑" panose="020B0503020204020204" pitchFamily="34" charset="-122"/>
              </a:rPr>
              <a:t>1</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Text Placeholder 4"/>
          <p:cNvSpPr txBox="1">
            <a:spLocks/>
          </p:cNvSpPr>
          <p:nvPr/>
        </p:nvSpPr>
        <p:spPr>
          <a:xfrm>
            <a:off x="5058953" y="2354379"/>
            <a:ext cx="364417"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500" b="1">
                <a:solidFill>
                  <a:schemeClr val="tx1">
                    <a:lumMod val="75000"/>
                    <a:lumOff val="25000"/>
                  </a:schemeClr>
                </a:solidFill>
                <a:latin typeface="微软雅黑" panose="020B0503020204020204" pitchFamily="34" charset="-122"/>
                <a:ea typeface="微软雅黑" panose="020B0503020204020204" pitchFamily="34" charset="-122"/>
              </a:rPr>
              <a:t>2</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Text Placeholder 4"/>
          <p:cNvSpPr txBox="1">
            <a:spLocks/>
          </p:cNvSpPr>
          <p:nvPr/>
        </p:nvSpPr>
        <p:spPr>
          <a:xfrm>
            <a:off x="5044666" y="2932676"/>
            <a:ext cx="364417"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500" b="1">
                <a:solidFill>
                  <a:schemeClr val="tx1">
                    <a:lumMod val="75000"/>
                    <a:lumOff val="25000"/>
                  </a:schemeClr>
                </a:solidFill>
                <a:latin typeface="微软雅黑" panose="020B0503020204020204" pitchFamily="34" charset="-122"/>
                <a:ea typeface="微软雅黑" panose="020B0503020204020204" pitchFamily="34" charset="-122"/>
              </a:rPr>
              <a:t>3</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Text Placeholder 4"/>
          <p:cNvSpPr txBox="1">
            <a:spLocks/>
          </p:cNvSpPr>
          <p:nvPr/>
        </p:nvSpPr>
        <p:spPr>
          <a:xfrm>
            <a:off x="4636082" y="3312608"/>
            <a:ext cx="364417"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500" b="1">
                <a:solidFill>
                  <a:schemeClr val="tx1">
                    <a:lumMod val="75000"/>
                    <a:lumOff val="25000"/>
                  </a:schemeClr>
                </a:solidFill>
                <a:latin typeface="微软雅黑" panose="020B0503020204020204" pitchFamily="34" charset="-122"/>
                <a:ea typeface="微软雅黑" panose="020B0503020204020204" pitchFamily="34" charset="-122"/>
              </a:rPr>
              <a:t>4</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Text Placeholder 4"/>
          <p:cNvSpPr txBox="1">
            <a:spLocks/>
          </p:cNvSpPr>
          <p:nvPr/>
        </p:nvSpPr>
        <p:spPr>
          <a:xfrm>
            <a:off x="4093446" y="3306471"/>
            <a:ext cx="364417"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500" b="1">
                <a:solidFill>
                  <a:schemeClr val="tx1">
                    <a:lumMod val="75000"/>
                    <a:lumOff val="25000"/>
                  </a:schemeClr>
                </a:solidFill>
                <a:latin typeface="微软雅黑" panose="020B0503020204020204" pitchFamily="34" charset="-122"/>
                <a:ea typeface="微软雅黑" panose="020B0503020204020204" pitchFamily="34" charset="-122"/>
              </a:rPr>
              <a:t>5</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Text Placeholder 4"/>
          <p:cNvSpPr txBox="1">
            <a:spLocks/>
          </p:cNvSpPr>
          <p:nvPr/>
        </p:nvSpPr>
        <p:spPr>
          <a:xfrm>
            <a:off x="3699976" y="2913629"/>
            <a:ext cx="364417"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500" b="1">
                <a:solidFill>
                  <a:schemeClr val="tx1">
                    <a:lumMod val="75000"/>
                    <a:lumOff val="25000"/>
                  </a:schemeClr>
                </a:solidFill>
                <a:latin typeface="微软雅黑" panose="020B0503020204020204" pitchFamily="34" charset="-122"/>
                <a:ea typeface="微软雅黑" panose="020B0503020204020204" pitchFamily="34" charset="-122"/>
              </a:rPr>
              <a:t>6</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Text Placeholder 4"/>
          <p:cNvSpPr txBox="1">
            <a:spLocks/>
          </p:cNvSpPr>
          <p:nvPr/>
        </p:nvSpPr>
        <p:spPr>
          <a:xfrm>
            <a:off x="3691333" y="2363563"/>
            <a:ext cx="364417"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500" b="1">
                <a:solidFill>
                  <a:schemeClr val="tx1">
                    <a:lumMod val="75000"/>
                    <a:lumOff val="25000"/>
                  </a:schemeClr>
                </a:solidFill>
                <a:latin typeface="微软雅黑" panose="020B0503020204020204" pitchFamily="34" charset="-122"/>
                <a:ea typeface="微软雅黑" panose="020B0503020204020204" pitchFamily="34" charset="-122"/>
              </a:rPr>
              <a:t>7</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Text Placeholder 4"/>
          <p:cNvSpPr txBox="1">
            <a:spLocks/>
          </p:cNvSpPr>
          <p:nvPr/>
        </p:nvSpPr>
        <p:spPr>
          <a:xfrm>
            <a:off x="4091488" y="1985884"/>
            <a:ext cx="364417"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500" b="1" dirty="0">
                <a:solidFill>
                  <a:schemeClr val="tx1">
                    <a:lumMod val="75000"/>
                    <a:lumOff val="25000"/>
                  </a:schemeClr>
                </a:solidFill>
                <a:latin typeface="微软雅黑" panose="020B0503020204020204" pitchFamily="34" charset="-122"/>
                <a:ea typeface="微软雅黑" panose="020B0503020204020204" pitchFamily="34" charset="-122"/>
              </a:rPr>
              <a:t>8</a:t>
            </a:r>
          </a:p>
        </p:txBody>
      </p:sp>
      <p:sp>
        <p:nvSpPr>
          <p:cNvPr id="46"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SQL</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编程常识</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017871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
                                        </p:tgtEl>
                                        <p:attrNameLst>
                                          <p:attrName>ppt_y</p:attrName>
                                        </p:attrNameLst>
                                      </p:cBhvr>
                                      <p:tavLst>
                                        <p:tav tm="0">
                                          <p:val>
                                            <p:strVal val="#ppt_y"/>
                                          </p:val>
                                        </p:tav>
                                        <p:tav tm="100000">
                                          <p:val>
                                            <p:strVal val="#ppt_y"/>
                                          </p:val>
                                        </p:tav>
                                      </p:tavLst>
                                    </p:anim>
                                    <p:anim calcmode="lin" valueType="num">
                                      <p:cBhvr>
                                        <p:cTn id="9"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
                                        </p:tgtEl>
                                      </p:cBhvr>
                                    </p:animEffect>
                                  </p:childTnLst>
                                </p:cTn>
                              </p:par>
                            </p:childTnLst>
                          </p:cTn>
                        </p:par>
                        <p:par>
                          <p:cTn id="12" fill="hold">
                            <p:stCondLst>
                              <p:cond delay="800"/>
                            </p:stCondLst>
                            <p:childTnLst>
                              <p:par>
                                <p:cTn id="13" presetID="9"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dissolve">
                                      <p:cBhvr>
                                        <p:cTn id="15" dur="500"/>
                                        <p:tgtEl>
                                          <p:spTgt spid="26"/>
                                        </p:tgtEl>
                                      </p:cBhvr>
                                    </p:animEffect>
                                  </p:childTnLst>
                                </p:cTn>
                              </p:par>
                            </p:childTnLst>
                          </p:cTn>
                        </p:par>
                        <p:par>
                          <p:cTn id="16" fill="hold">
                            <p:stCondLst>
                              <p:cond delay="1300"/>
                            </p:stCondLst>
                            <p:childTnLst>
                              <p:par>
                                <p:cTn id="17" presetID="9"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xEl>
                                              <p:pRg st="0" end="0"/>
                                            </p:txEl>
                                          </p:spTgt>
                                        </p:tgtEl>
                                        <p:attrNameLst>
                                          <p:attrName>style.visibility</p:attrName>
                                        </p:attrNameLst>
                                      </p:cBhvr>
                                      <p:to>
                                        <p:strVal val="visible"/>
                                      </p:to>
                                    </p:set>
                                    <p:animEffect transition="in" filter="fade">
                                      <p:cBhvr>
                                        <p:cTn id="22" dur="500"/>
                                        <p:tgtEl>
                                          <p:spTgt spid="37">
                                            <p:txEl>
                                              <p:pRg st="0" end="0"/>
                                            </p:txEl>
                                          </p:spTgt>
                                        </p:tgtEl>
                                      </p:cBhvr>
                                    </p:animEffect>
                                  </p:childTnLst>
                                </p:cTn>
                              </p:par>
                            </p:childTnLst>
                          </p:cTn>
                        </p:par>
                        <p:par>
                          <p:cTn id="23" fill="hold">
                            <p:stCondLst>
                              <p:cond delay="1800"/>
                            </p:stCondLst>
                            <p:childTnLst>
                              <p:par>
                                <p:cTn id="24" presetID="10" presetClass="entr" presetSubtype="0" fill="hold" grpId="0" nodeType="afterEffect">
                                  <p:stCondLst>
                                    <p:cond delay="0"/>
                                  </p:stCondLst>
                                  <p:childTnLst>
                                    <p:set>
                                      <p:cBhvr>
                                        <p:cTn id="25" dur="1" fill="hold">
                                          <p:stCondLst>
                                            <p:cond delay="0"/>
                                          </p:stCondLst>
                                        </p:cTn>
                                        <p:tgtEl>
                                          <p:spTgt spid="29">
                                            <p:txEl>
                                              <p:pRg st="0" end="0"/>
                                            </p:txEl>
                                          </p:spTgt>
                                        </p:tgtEl>
                                        <p:attrNameLst>
                                          <p:attrName>style.visibility</p:attrName>
                                        </p:attrNameLst>
                                      </p:cBhvr>
                                      <p:to>
                                        <p:strVal val="visible"/>
                                      </p:to>
                                    </p:set>
                                    <p:animEffect transition="in" filter="fade">
                                      <p:cBhvr>
                                        <p:cTn id="26" dur="500"/>
                                        <p:tgtEl>
                                          <p:spTgt spid="29">
                                            <p:txEl>
                                              <p:pRg st="0" end="0"/>
                                            </p:txEl>
                                          </p:spTgt>
                                        </p:tgtEl>
                                      </p:cBhvr>
                                    </p:animEffect>
                                  </p:childTnLst>
                                </p:cTn>
                              </p:par>
                            </p:childTnLst>
                          </p:cTn>
                        </p:par>
                        <p:par>
                          <p:cTn id="27" fill="hold">
                            <p:stCondLst>
                              <p:cond delay="2300"/>
                            </p:stCondLst>
                            <p:childTnLst>
                              <p:par>
                                <p:cTn id="28" presetID="10" presetClass="entr" presetSubtype="0" fill="hold" grpId="0" nodeType="afterEffect">
                                  <p:stCondLst>
                                    <p:cond delay="0"/>
                                  </p:stCondLst>
                                  <p:childTnLst>
                                    <p:set>
                                      <p:cBhvr>
                                        <p:cTn id="29" dur="1" fill="hold">
                                          <p:stCondLst>
                                            <p:cond delay="0"/>
                                          </p:stCondLst>
                                        </p:cTn>
                                        <p:tgtEl>
                                          <p:spTgt spid="29">
                                            <p:txEl>
                                              <p:pRg st="1" end="1"/>
                                            </p:txEl>
                                          </p:spTgt>
                                        </p:tgtEl>
                                        <p:attrNameLst>
                                          <p:attrName>style.visibility</p:attrName>
                                        </p:attrNameLst>
                                      </p:cBhvr>
                                      <p:to>
                                        <p:strVal val="visible"/>
                                      </p:to>
                                    </p:set>
                                    <p:animEffect transition="in" filter="fade">
                                      <p:cBhvr>
                                        <p:cTn id="30" dur="500"/>
                                        <p:tgtEl>
                                          <p:spTgt spid="29">
                                            <p:txEl>
                                              <p:pRg st="1" end="1"/>
                                            </p:txEl>
                                          </p:spTgt>
                                        </p:tgtEl>
                                      </p:cBhvr>
                                    </p:animEffect>
                                  </p:childTnLst>
                                </p:cTn>
                              </p:par>
                            </p:childTnLst>
                          </p:cTn>
                        </p:par>
                        <p:par>
                          <p:cTn id="31" fill="hold">
                            <p:stCondLst>
                              <p:cond delay="2800"/>
                            </p:stCondLst>
                            <p:childTnLst>
                              <p:par>
                                <p:cTn id="32" presetID="9" presetClass="entr" presetSubtype="0"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dissolv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xEl>
                                              <p:pRg st="0" end="0"/>
                                            </p:txEl>
                                          </p:spTgt>
                                        </p:tgtEl>
                                        <p:attrNameLst>
                                          <p:attrName>style.visibility</p:attrName>
                                        </p:attrNameLst>
                                      </p:cBhvr>
                                      <p:to>
                                        <p:strVal val="visible"/>
                                      </p:to>
                                    </p:set>
                                    <p:animEffect transition="in" filter="fade">
                                      <p:cBhvr>
                                        <p:cTn id="37" dur="500"/>
                                        <p:tgtEl>
                                          <p:spTgt spid="38">
                                            <p:txEl>
                                              <p:pRg st="0" end="0"/>
                                            </p:txEl>
                                          </p:spTgt>
                                        </p:tgtEl>
                                      </p:cBhvr>
                                    </p:animEffect>
                                  </p:childTnLst>
                                </p:cTn>
                              </p:par>
                            </p:childTnLst>
                          </p:cTn>
                        </p:par>
                        <p:par>
                          <p:cTn id="38" fill="hold">
                            <p:stCondLst>
                              <p:cond delay="3300"/>
                            </p:stCondLst>
                            <p:childTnLst>
                              <p:par>
                                <p:cTn id="39" presetID="10" presetClass="entr" presetSubtype="0" fill="hold" grpId="0" nodeType="afterEffect">
                                  <p:stCondLst>
                                    <p:cond delay="0"/>
                                  </p:stCondLst>
                                  <p:childTnLst>
                                    <p:set>
                                      <p:cBhvr>
                                        <p:cTn id="40" dur="1" fill="hold">
                                          <p:stCondLst>
                                            <p:cond delay="0"/>
                                          </p:stCondLst>
                                        </p:cTn>
                                        <p:tgtEl>
                                          <p:spTgt spid="30">
                                            <p:txEl>
                                              <p:pRg st="0" end="0"/>
                                            </p:txEl>
                                          </p:spTgt>
                                        </p:tgtEl>
                                        <p:attrNameLst>
                                          <p:attrName>style.visibility</p:attrName>
                                        </p:attrNameLst>
                                      </p:cBhvr>
                                      <p:to>
                                        <p:strVal val="visible"/>
                                      </p:to>
                                    </p:set>
                                    <p:animEffect transition="in" filter="fade">
                                      <p:cBhvr>
                                        <p:cTn id="41" dur="500"/>
                                        <p:tgtEl>
                                          <p:spTgt spid="30">
                                            <p:txEl>
                                              <p:pRg st="0" end="0"/>
                                            </p:txEl>
                                          </p:spTgt>
                                        </p:tgtEl>
                                      </p:cBhvr>
                                    </p:animEffect>
                                  </p:childTnLst>
                                </p:cTn>
                              </p:par>
                            </p:childTnLst>
                          </p:cTn>
                        </p:par>
                        <p:par>
                          <p:cTn id="42" fill="hold">
                            <p:stCondLst>
                              <p:cond delay="3800"/>
                            </p:stCondLst>
                            <p:childTnLst>
                              <p:par>
                                <p:cTn id="43" presetID="10" presetClass="entr" presetSubtype="0" fill="hold" grpId="0" nodeType="afterEffect">
                                  <p:stCondLst>
                                    <p:cond delay="0"/>
                                  </p:stCondLst>
                                  <p:childTnLst>
                                    <p:set>
                                      <p:cBhvr>
                                        <p:cTn id="44" dur="1" fill="hold">
                                          <p:stCondLst>
                                            <p:cond delay="0"/>
                                          </p:stCondLst>
                                        </p:cTn>
                                        <p:tgtEl>
                                          <p:spTgt spid="30">
                                            <p:txEl>
                                              <p:pRg st="1" end="1"/>
                                            </p:txEl>
                                          </p:spTgt>
                                        </p:tgtEl>
                                        <p:attrNameLst>
                                          <p:attrName>style.visibility</p:attrName>
                                        </p:attrNameLst>
                                      </p:cBhvr>
                                      <p:to>
                                        <p:strVal val="visible"/>
                                      </p:to>
                                    </p:set>
                                    <p:animEffect transition="in" filter="fade">
                                      <p:cBhvr>
                                        <p:cTn id="45" dur="500"/>
                                        <p:tgtEl>
                                          <p:spTgt spid="30">
                                            <p:txEl>
                                              <p:pRg st="1" end="1"/>
                                            </p:txEl>
                                          </p:spTgt>
                                        </p:tgtEl>
                                      </p:cBhvr>
                                    </p:animEffect>
                                  </p:childTnLst>
                                </p:cTn>
                              </p:par>
                            </p:childTnLst>
                          </p:cTn>
                        </p:par>
                        <p:par>
                          <p:cTn id="46" fill="hold">
                            <p:stCondLst>
                              <p:cond delay="4300"/>
                            </p:stCondLst>
                            <p:childTnLst>
                              <p:par>
                                <p:cTn id="47" presetID="9" presetClass="entr" presetSubtype="0"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dissolve">
                                      <p:cBhvr>
                                        <p:cTn id="49" dur="500"/>
                                        <p:tgtEl>
                                          <p:spTgt spid="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9">
                                            <p:txEl>
                                              <p:pRg st="0" end="0"/>
                                            </p:txEl>
                                          </p:spTgt>
                                        </p:tgtEl>
                                        <p:attrNameLst>
                                          <p:attrName>style.visibility</p:attrName>
                                        </p:attrNameLst>
                                      </p:cBhvr>
                                      <p:to>
                                        <p:strVal val="visible"/>
                                      </p:to>
                                    </p:set>
                                    <p:animEffect transition="in" filter="fade">
                                      <p:cBhvr>
                                        <p:cTn id="52" dur="500"/>
                                        <p:tgtEl>
                                          <p:spTgt spid="39">
                                            <p:txEl>
                                              <p:pRg st="0" end="0"/>
                                            </p:txEl>
                                          </p:spTgt>
                                        </p:tgtEl>
                                      </p:cBhvr>
                                    </p:animEffect>
                                  </p:childTnLst>
                                </p:cTn>
                              </p:par>
                            </p:childTnLst>
                          </p:cTn>
                        </p:par>
                        <p:par>
                          <p:cTn id="53" fill="hold">
                            <p:stCondLst>
                              <p:cond delay="4800"/>
                            </p:stCondLst>
                            <p:childTnLst>
                              <p:par>
                                <p:cTn id="54" presetID="10" presetClass="entr" presetSubtype="0" fill="hold" grpId="0" nodeType="afterEffect">
                                  <p:stCondLst>
                                    <p:cond delay="0"/>
                                  </p:stCondLst>
                                  <p:childTnLst>
                                    <p:set>
                                      <p:cBhvr>
                                        <p:cTn id="55" dur="1" fill="hold">
                                          <p:stCondLst>
                                            <p:cond delay="0"/>
                                          </p:stCondLst>
                                        </p:cTn>
                                        <p:tgtEl>
                                          <p:spTgt spid="31">
                                            <p:txEl>
                                              <p:pRg st="0" end="0"/>
                                            </p:txEl>
                                          </p:spTgt>
                                        </p:tgtEl>
                                        <p:attrNameLst>
                                          <p:attrName>style.visibility</p:attrName>
                                        </p:attrNameLst>
                                      </p:cBhvr>
                                      <p:to>
                                        <p:strVal val="visible"/>
                                      </p:to>
                                    </p:set>
                                    <p:animEffect transition="in" filter="fade">
                                      <p:cBhvr>
                                        <p:cTn id="56" dur="500"/>
                                        <p:tgtEl>
                                          <p:spTgt spid="31">
                                            <p:txEl>
                                              <p:pRg st="0" end="0"/>
                                            </p:txEl>
                                          </p:spTgt>
                                        </p:tgtEl>
                                      </p:cBhvr>
                                    </p:animEffect>
                                  </p:childTnLst>
                                </p:cTn>
                              </p:par>
                            </p:childTnLst>
                          </p:cTn>
                        </p:par>
                        <p:par>
                          <p:cTn id="57" fill="hold">
                            <p:stCondLst>
                              <p:cond delay="5300"/>
                            </p:stCondLst>
                            <p:childTnLst>
                              <p:par>
                                <p:cTn id="58" presetID="10" presetClass="entr" presetSubtype="0" fill="hold" grpId="0" nodeType="afterEffect">
                                  <p:stCondLst>
                                    <p:cond delay="0"/>
                                  </p:stCondLst>
                                  <p:childTnLst>
                                    <p:set>
                                      <p:cBhvr>
                                        <p:cTn id="59" dur="1" fill="hold">
                                          <p:stCondLst>
                                            <p:cond delay="0"/>
                                          </p:stCondLst>
                                        </p:cTn>
                                        <p:tgtEl>
                                          <p:spTgt spid="31">
                                            <p:txEl>
                                              <p:pRg st="1" end="1"/>
                                            </p:txEl>
                                          </p:spTgt>
                                        </p:tgtEl>
                                        <p:attrNameLst>
                                          <p:attrName>style.visibility</p:attrName>
                                        </p:attrNameLst>
                                      </p:cBhvr>
                                      <p:to>
                                        <p:strVal val="visible"/>
                                      </p:to>
                                    </p:set>
                                    <p:animEffect transition="in" filter="fade">
                                      <p:cBhvr>
                                        <p:cTn id="60" dur="500"/>
                                        <p:tgtEl>
                                          <p:spTgt spid="31">
                                            <p:txEl>
                                              <p:pRg st="1" end="1"/>
                                            </p:txEl>
                                          </p:spTgt>
                                        </p:tgtEl>
                                      </p:cBhvr>
                                    </p:animEffect>
                                  </p:childTnLst>
                                </p:cTn>
                              </p:par>
                            </p:childTnLst>
                          </p:cTn>
                        </p:par>
                        <p:par>
                          <p:cTn id="61" fill="hold">
                            <p:stCondLst>
                              <p:cond delay="5800"/>
                            </p:stCondLst>
                            <p:childTnLst>
                              <p:par>
                                <p:cTn id="62" presetID="9" presetClass="entr" presetSubtype="0" fill="hold" nodeType="after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dissolve">
                                      <p:cBhvr>
                                        <p:cTn id="64" dur="500"/>
                                        <p:tgtEl>
                                          <p:spTgt spid="1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0">
                                            <p:txEl>
                                              <p:pRg st="0" end="0"/>
                                            </p:txEl>
                                          </p:spTgt>
                                        </p:tgtEl>
                                        <p:attrNameLst>
                                          <p:attrName>style.visibility</p:attrName>
                                        </p:attrNameLst>
                                      </p:cBhvr>
                                      <p:to>
                                        <p:strVal val="visible"/>
                                      </p:to>
                                    </p:set>
                                    <p:animEffect transition="in" filter="fade">
                                      <p:cBhvr>
                                        <p:cTn id="67" dur="500"/>
                                        <p:tgtEl>
                                          <p:spTgt spid="40">
                                            <p:txEl>
                                              <p:pRg st="0" end="0"/>
                                            </p:txEl>
                                          </p:spTgt>
                                        </p:tgtEl>
                                      </p:cBhvr>
                                    </p:animEffect>
                                  </p:childTnLst>
                                </p:cTn>
                              </p:par>
                            </p:childTnLst>
                          </p:cTn>
                        </p:par>
                        <p:par>
                          <p:cTn id="68" fill="hold">
                            <p:stCondLst>
                              <p:cond delay="6300"/>
                            </p:stCondLst>
                            <p:childTnLst>
                              <p:par>
                                <p:cTn id="69" presetID="10" presetClass="entr" presetSubtype="0" fill="hold" grpId="0" nodeType="afterEffect">
                                  <p:stCondLst>
                                    <p:cond delay="0"/>
                                  </p:stCondLst>
                                  <p:childTnLst>
                                    <p:set>
                                      <p:cBhvr>
                                        <p:cTn id="70" dur="1" fill="hold">
                                          <p:stCondLst>
                                            <p:cond delay="0"/>
                                          </p:stCondLst>
                                        </p:cTn>
                                        <p:tgtEl>
                                          <p:spTgt spid="32">
                                            <p:txEl>
                                              <p:pRg st="0" end="0"/>
                                            </p:txEl>
                                          </p:spTgt>
                                        </p:tgtEl>
                                        <p:attrNameLst>
                                          <p:attrName>style.visibility</p:attrName>
                                        </p:attrNameLst>
                                      </p:cBhvr>
                                      <p:to>
                                        <p:strVal val="visible"/>
                                      </p:to>
                                    </p:set>
                                    <p:animEffect transition="in" filter="fade">
                                      <p:cBhvr>
                                        <p:cTn id="71" dur="500"/>
                                        <p:tgtEl>
                                          <p:spTgt spid="32">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2">
                                            <p:txEl>
                                              <p:pRg st="1" end="1"/>
                                            </p:txEl>
                                          </p:spTgt>
                                        </p:tgtEl>
                                        <p:attrNameLst>
                                          <p:attrName>style.visibility</p:attrName>
                                        </p:attrNameLst>
                                      </p:cBhvr>
                                      <p:to>
                                        <p:strVal val="visible"/>
                                      </p:to>
                                    </p:set>
                                    <p:animEffect transition="in" filter="fade">
                                      <p:cBhvr>
                                        <p:cTn id="76" dur="500"/>
                                        <p:tgtEl>
                                          <p:spTgt spid="32">
                                            <p:txEl>
                                              <p:pRg st="1" end="1"/>
                                            </p:txEl>
                                          </p:spTgt>
                                        </p:tgtEl>
                                      </p:cBhvr>
                                    </p:animEffect>
                                  </p:childTnLst>
                                </p:cTn>
                              </p:par>
                            </p:childTnLst>
                          </p:cTn>
                        </p:par>
                        <p:par>
                          <p:cTn id="77" fill="hold">
                            <p:stCondLst>
                              <p:cond delay="500"/>
                            </p:stCondLst>
                            <p:childTnLst>
                              <p:par>
                                <p:cTn id="78" presetID="9" presetClass="entr" presetSubtype="0" fill="hold" nodeType="after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dissolve">
                                      <p:cBhvr>
                                        <p:cTn id="80" dur="500"/>
                                        <p:tgtEl>
                                          <p:spTgt spid="1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xEl>
                                              <p:pRg st="0" end="0"/>
                                            </p:txEl>
                                          </p:spTgt>
                                        </p:tgtEl>
                                        <p:attrNameLst>
                                          <p:attrName>style.visibility</p:attrName>
                                        </p:attrNameLst>
                                      </p:cBhvr>
                                      <p:to>
                                        <p:strVal val="visible"/>
                                      </p:to>
                                    </p:set>
                                    <p:animEffect transition="in" filter="fade">
                                      <p:cBhvr>
                                        <p:cTn id="83" dur="500"/>
                                        <p:tgtEl>
                                          <p:spTgt spid="41">
                                            <p:txEl>
                                              <p:pRg st="0" end="0"/>
                                            </p:txEl>
                                          </p:spTgt>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6">
                                            <p:txEl>
                                              <p:pRg st="0" end="0"/>
                                            </p:txEl>
                                          </p:spTgt>
                                        </p:tgtEl>
                                        <p:attrNameLst>
                                          <p:attrName>style.visibility</p:attrName>
                                        </p:attrNameLst>
                                      </p:cBhvr>
                                      <p:to>
                                        <p:strVal val="visible"/>
                                      </p:to>
                                    </p:set>
                                    <p:animEffect transition="in" filter="fade">
                                      <p:cBhvr>
                                        <p:cTn id="87" dur="500"/>
                                        <p:tgtEl>
                                          <p:spTgt spid="36">
                                            <p:txEl>
                                              <p:pRg st="0" end="0"/>
                                            </p:txEl>
                                          </p:spTgt>
                                        </p:tgtEl>
                                      </p:cBhvr>
                                    </p:animEffect>
                                  </p:childTnLst>
                                </p:cTn>
                              </p:par>
                            </p:childTnLst>
                          </p:cTn>
                        </p:par>
                        <p:par>
                          <p:cTn id="88" fill="hold">
                            <p:stCondLst>
                              <p:cond delay="1500"/>
                            </p:stCondLst>
                            <p:childTnLst>
                              <p:par>
                                <p:cTn id="89" presetID="10" presetClass="entr" presetSubtype="0" fill="hold" grpId="0" nodeType="afterEffect">
                                  <p:stCondLst>
                                    <p:cond delay="0"/>
                                  </p:stCondLst>
                                  <p:childTnLst>
                                    <p:set>
                                      <p:cBhvr>
                                        <p:cTn id="90" dur="1" fill="hold">
                                          <p:stCondLst>
                                            <p:cond delay="0"/>
                                          </p:stCondLst>
                                        </p:cTn>
                                        <p:tgtEl>
                                          <p:spTgt spid="36">
                                            <p:txEl>
                                              <p:pRg st="1" end="1"/>
                                            </p:txEl>
                                          </p:spTgt>
                                        </p:tgtEl>
                                        <p:attrNameLst>
                                          <p:attrName>style.visibility</p:attrName>
                                        </p:attrNameLst>
                                      </p:cBhvr>
                                      <p:to>
                                        <p:strVal val="visible"/>
                                      </p:to>
                                    </p:set>
                                    <p:animEffect transition="in" filter="fade">
                                      <p:cBhvr>
                                        <p:cTn id="91" dur="500"/>
                                        <p:tgtEl>
                                          <p:spTgt spid="36">
                                            <p:txEl>
                                              <p:pRg st="1" end="1"/>
                                            </p:txEl>
                                          </p:spTgt>
                                        </p:tgtEl>
                                      </p:cBhvr>
                                    </p:animEffect>
                                  </p:childTnLst>
                                </p:cTn>
                              </p:par>
                            </p:childTnLst>
                          </p:cTn>
                        </p:par>
                        <p:par>
                          <p:cTn id="92" fill="hold">
                            <p:stCondLst>
                              <p:cond delay="2000"/>
                            </p:stCondLst>
                            <p:childTnLst>
                              <p:par>
                                <p:cTn id="93" presetID="9" presetClass="entr" presetSubtype="0" fill="hold" nodeType="afterEffect">
                                  <p:stCondLst>
                                    <p:cond delay="0"/>
                                  </p:stCondLst>
                                  <p:childTnLst>
                                    <p:set>
                                      <p:cBhvr>
                                        <p:cTn id="94" dur="1" fill="hold">
                                          <p:stCondLst>
                                            <p:cond delay="0"/>
                                          </p:stCondLst>
                                        </p:cTn>
                                        <p:tgtEl>
                                          <p:spTgt spid="17"/>
                                        </p:tgtEl>
                                        <p:attrNameLst>
                                          <p:attrName>style.visibility</p:attrName>
                                        </p:attrNameLst>
                                      </p:cBhvr>
                                      <p:to>
                                        <p:strVal val="visible"/>
                                      </p:to>
                                    </p:set>
                                    <p:animEffect transition="in" filter="dissolve">
                                      <p:cBhvr>
                                        <p:cTn id="95" dur="500"/>
                                        <p:tgtEl>
                                          <p:spTgt spid="1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2">
                                            <p:txEl>
                                              <p:pRg st="0" end="0"/>
                                            </p:txEl>
                                          </p:spTgt>
                                        </p:tgtEl>
                                        <p:attrNameLst>
                                          <p:attrName>style.visibility</p:attrName>
                                        </p:attrNameLst>
                                      </p:cBhvr>
                                      <p:to>
                                        <p:strVal val="visible"/>
                                      </p:to>
                                    </p:set>
                                    <p:animEffect transition="in" filter="fade">
                                      <p:cBhvr>
                                        <p:cTn id="98" dur="500"/>
                                        <p:tgtEl>
                                          <p:spTgt spid="42">
                                            <p:txEl>
                                              <p:pRg st="0" end="0"/>
                                            </p:txEl>
                                          </p:spTgt>
                                        </p:tgtEl>
                                      </p:cBhvr>
                                    </p:animEffect>
                                  </p:childTnLst>
                                </p:cTn>
                              </p:par>
                            </p:childTnLst>
                          </p:cTn>
                        </p:par>
                        <p:par>
                          <p:cTn id="99" fill="hold">
                            <p:stCondLst>
                              <p:cond delay="2500"/>
                            </p:stCondLst>
                            <p:childTnLst>
                              <p:par>
                                <p:cTn id="100" presetID="10" presetClass="entr" presetSubtype="0" fill="hold" grpId="0" nodeType="afterEffect">
                                  <p:stCondLst>
                                    <p:cond delay="0"/>
                                  </p:stCondLst>
                                  <p:childTnLst>
                                    <p:set>
                                      <p:cBhvr>
                                        <p:cTn id="101" dur="1" fill="hold">
                                          <p:stCondLst>
                                            <p:cond delay="0"/>
                                          </p:stCondLst>
                                        </p:cTn>
                                        <p:tgtEl>
                                          <p:spTgt spid="35">
                                            <p:txEl>
                                              <p:pRg st="0" end="0"/>
                                            </p:txEl>
                                          </p:spTgt>
                                        </p:tgtEl>
                                        <p:attrNameLst>
                                          <p:attrName>style.visibility</p:attrName>
                                        </p:attrNameLst>
                                      </p:cBhvr>
                                      <p:to>
                                        <p:strVal val="visible"/>
                                      </p:to>
                                    </p:set>
                                    <p:animEffect transition="in" filter="fade">
                                      <p:cBhvr>
                                        <p:cTn id="102" dur="500"/>
                                        <p:tgtEl>
                                          <p:spTgt spid="35">
                                            <p:txEl>
                                              <p:pRg st="0" end="0"/>
                                            </p:txEl>
                                          </p:spTgt>
                                        </p:tgtEl>
                                      </p:cBhvr>
                                    </p:animEffect>
                                  </p:childTnLst>
                                </p:cTn>
                              </p:par>
                            </p:childTnLst>
                          </p:cTn>
                        </p:par>
                        <p:par>
                          <p:cTn id="103" fill="hold">
                            <p:stCondLst>
                              <p:cond delay="3000"/>
                            </p:stCondLst>
                            <p:childTnLst>
                              <p:par>
                                <p:cTn id="104" presetID="9" presetClass="entr" presetSubtype="0" fill="hold" nodeType="afterEffect">
                                  <p:stCondLst>
                                    <p:cond delay="0"/>
                                  </p:stCondLst>
                                  <p:childTnLst>
                                    <p:set>
                                      <p:cBhvr>
                                        <p:cTn id="105" dur="1" fill="hold">
                                          <p:stCondLst>
                                            <p:cond delay="0"/>
                                          </p:stCondLst>
                                        </p:cTn>
                                        <p:tgtEl>
                                          <p:spTgt spid="20"/>
                                        </p:tgtEl>
                                        <p:attrNameLst>
                                          <p:attrName>style.visibility</p:attrName>
                                        </p:attrNameLst>
                                      </p:cBhvr>
                                      <p:to>
                                        <p:strVal val="visible"/>
                                      </p:to>
                                    </p:set>
                                    <p:animEffect transition="in" filter="dissolve">
                                      <p:cBhvr>
                                        <p:cTn id="106" dur="500"/>
                                        <p:tgtEl>
                                          <p:spTgt spid="20"/>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3">
                                            <p:txEl>
                                              <p:pRg st="0" end="0"/>
                                            </p:txEl>
                                          </p:spTgt>
                                        </p:tgtEl>
                                        <p:attrNameLst>
                                          <p:attrName>style.visibility</p:attrName>
                                        </p:attrNameLst>
                                      </p:cBhvr>
                                      <p:to>
                                        <p:strVal val="visible"/>
                                      </p:to>
                                    </p:set>
                                    <p:animEffect transition="in" filter="fade">
                                      <p:cBhvr>
                                        <p:cTn id="109" dur="500"/>
                                        <p:tgtEl>
                                          <p:spTgt spid="43">
                                            <p:txEl>
                                              <p:pRg st="0" end="0"/>
                                            </p:txEl>
                                          </p:spTgt>
                                        </p:tgtEl>
                                      </p:cBhvr>
                                    </p:animEffect>
                                  </p:childTnLst>
                                </p:cTn>
                              </p:par>
                            </p:childTnLst>
                          </p:cTn>
                        </p:par>
                        <p:par>
                          <p:cTn id="110" fill="hold">
                            <p:stCondLst>
                              <p:cond delay="3500"/>
                            </p:stCondLst>
                            <p:childTnLst>
                              <p:par>
                                <p:cTn id="111" presetID="10" presetClass="entr" presetSubtype="0" fill="hold" grpId="0" nodeType="afterEffect">
                                  <p:stCondLst>
                                    <p:cond delay="0"/>
                                  </p:stCondLst>
                                  <p:childTnLst>
                                    <p:set>
                                      <p:cBhvr>
                                        <p:cTn id="112" dur="1" fill="hold">
                                          <p:stCondLst>
                                            <p:cond delay="0"/>
                                          </p:stCondLst>
                                        </p:cTn>
                                        <p:tgtEl>
                                          <p:spTgt spid="34">
                                            <p:txEl>
                                              <p:pRg st="0" end="0"/>
                                            </p:txEl>
                                          </p:spTgt>
                                        </p:tgtEl>
                                        <p:attrNameLst>
                                          <p:attrName>style.visibility</p:attrName>
                                        </p:attrNameLst>
                                      </p:cBhvr>
                                      <p:to>
                                        <p:strVal val="visible"/>
                                      </p:to>
                                    </p:set>
                                    <p:animEffect transition="in" filter="fade">
                                      <p:cBhvr>
                                        <p:cTn id="113" dur="500"/>
                                        <p:tgtEl>
                                          <p:spTgt spid="34">
                                            <p:txEl>
                                              <p:pRg st="0" end="0"/>
                                            </p:txEl>
                                          </p:spTgt>
                                        </p:tgtEl>
                                      </p:cBhvr>
                                    </p:animEffect>
                                  </p:childTnLst>
                                </p:cTn>
                              </p:par>
                            </p:childTnLst>
                          </p:cTn>
                        </p:par>
                        <p:par>
                          <p:cTn id="114" fill="hold">
                            <p:stCondLst>
                              <p:cond delay="4000"/>
                            </p:stCondLst>
                            <p:childTnLst>
                              <p:par>
                                <p:cTn id="115" presetID="10" presetClass="entr" presetSubtype="0" fill="hold" grpId="0" nodeType="afterEffect">
                                  <p:stCondLst>
                                    <p:cond delay="0"/>
                                  </p:stCondLst>
                                  <p:childTnLst>
                                    <p:set>
                                      <p:cBhvr>
                                        <p:cTn id="116" dur="1" fill="hold">
                                          <p:stCondLst>
                                            <p:cond delay="0"/>
                                          </p:stCondLst>
                                        </p:cTn>
                                        <p:tgtEl>
                                          <p:spTgt spid="34">
                                            <p:txEl>
                                              <p:pRg st="1" end="1"/>
                                            </p:txEl>
                                          </p:spTgt>
                                        </p:tgtEl>
                                        <p:attrNameLst>
                                          <p:attrName>style.visibility</p:attrName>
                                        </p:attrNameLst>
                                      </p:cBhvr>
                                      <p:to>
                                        <p:strVal val="visible"/>
                                      </p:to>
                                    </p:set>
                                    <p:animEffect transition="in" filter="fade">
                                      <p:cBhvr>
                                        <p:cTn id="117" dur="500"/>
                                        <p:tgtEl>
                                          <p:spTgt spid="34">
                                            <p:txEl>
                                              <p:pRg st="1" end="1"/>
                                            </p:txEl>
                                          </p:spTgt>
                                        </p:tgtEl>
                                      </p:cBhvr>
                                    </p:animEffect>
                                  </p:childTnLst>
                                </p:cTn>
                              </p:par>
                            </p:childTnLst>
                          </p:cTn>
                        </p:par>
                        <p:par>
                          <p:cTn id="118" fill="hold">
                            <p:stCondLst>
                              <p:cond delay="4500"/>
                            </p:stCondLst>
                            <p:childTnLst>
                              <p:par>
                                <p:cTn id="119" presetID="10" presetClass="entr" presetSubtype="0" fill="hold" grpId="0" nodeType="afterEffect">
                                  <p:stCondLst>
                                    <p:cond delay="0"/>
                                  </p:stCondLst>
                                  <p:childTnLst>
                                    <p:set>
                                      <p:cBhvr>
                                        <p:cTn id="120" dur="1" fill="hold">
                                          <p:stCondLst>
                                            <p:cond delay="0"/>
                                          </p:stCondLst>
                                        </p:cTn>
                                        <p:tgtEl>
                                          <p:spTgt spid="34">
                                            <p:txEl>
                                              <p:pRg st="2" end="2"/>
                                            </p:txEl>
                                          </p:spTgt>
                                        </p:tgtEl>
                                        <p:attrNameLst>
                                          <p:attrName>style.visibility</p:attrName>
                                        </p:attrNameLst>
                                      </p:cBhvr>
                                      <p:to>
                                        <p:strVal val="visible"/>
                                      </p:to>
                                    </p:set>
                                    <p:animEffect transition="in" filter="fade">
                                      <p:cBhvr>
                                        <p:cTn id="121" dur="500"/>
                                        <p:tgtEl>
                                          <p:spTgt spid="34">
                                            <p:txEl>
                                              <p:pRg st="2" end="2"/>
                                            </p:txEl>
                                          </p:spTgt>
                                        </p:tgtEl>
                                      </p:cBhvr>
                                    </p:animEffect>
                                  </p:childTnLst>
                                </p:cTn>
                              </p:par>
                            </p:childTnLst>
                          </p:cTn>
                        </p:par>
                        <p:par>
                          <p:cTn id="122" fill="hold">
                            <p:stCondLst>
                              <p:cond delay="5000"/>
                            </p:stCondLst>
                            <p:childTnLst>
                              <p:par>
                                <p:cTn id="123" presetID="9" presetClass="entr" presetSubtype="0" fill="hold" nodeType="afterEffect">
                                  <p:stCondLst>
                                    <p:cond delay="0"/>
                                  </p:stCondLst>
                                  <p:childTnLst>
                                    <p:set>
                                      <p:cBhvr>
                                        <p:cTn id="124" dur="1" fill="hold">
                                          <p:stCondLst>
                                            <p:cond delay="0"/>
                                          </p:stCondLst>
                                        </p:cTn>
                                        <p:tgtEl>
                                          <p:spTgt spid="23"/>
                                        </p:tgtEl>
                                        <p:attrNameLst>
                                          <p:attrName>style.visibility</p:attrName>
                                        </p:attrNameLst>
                                      </p:cBhvr>
                                      <p:to>
                                        <p:strVal val="visible"/>
                                      </p:to>
                                    </p:set>
                                    <p:animEffect transition="in" filter="dissolve">
                                      <p:cBhvr>
                                        <p:cTn id="125" dur="500"/>
                                        <p:tgtEl>
                                          <p:spTgt spid="23"/>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44">
                                            <p:txEl>
                                              <p:pRg st="0" end="0"/>
                                            </p:txEl>
                                          </p:spTgt>
                                        </p:tgtEl>
                                        <p:attrNameLst>
                                          <p:attrName>style.visibility</p:attrName>
                                        </p:attrNameLst>
                                      </p:cBhvr>
                                      <p:to>
                                        <p:strVal val="visible"/>
                                      </p:to>
                                    </p:set>
                                    <p:animEffect transition="in" filter="fade">
                                      <p:cBhvr>
                                        <p:cTn id="128" dur="500"/>
                                        <p:tgtEl>
                                          <p:spTgt spid="44">
                                            <p:txEl>
                                              <p:pRg st="0" end="0"/>
                                            </p:txEl>
                                          </p:spTgt>
                                        </p:tgtEl>
                                      </p:cBhvr>
                                    </p:animEffect>
                                  </p:childTnLst>
                                </p:cTn>
                              </p:par>
                            </p:childTnLst>
                          </p:cTn>
                        </p:par>
                        <p:par>
                          <p:cTn id="129" fill="hold">
                            <p:stCondLst>
                              <p:cond delay="5500"/>
                            </p:stCondLst>
                            <p:childTnLst>
                              <p:par>
                                <p:cTn id="130" presetID="10" presetClass="entr" presetSubtype="0" fill="hold" grpId="0" nodeType="afterEffect">
                                  <p:stCondLst>
                                    <p:cond delay="0"/>
                                  </p:stCondLst>
                                  <p:childTnLst>
                                    <p:set>
                                      <p:cBhvr>
                                        <p:cTn id="131" dur="1" fill="hold">
                                          <p:stCondLst>
                                            <p:cond delay="0"/>
                                          </p:stCondLst>
                                        </p:cTn>
                                        <p:tgtEl>
                                          <p:spTgt spid="33">
                                            <p:txEl>
                                              <p:pRg st="0" end="0"/>
                                            </p:txEl>
                                          </p:spTgt>
                                        </p:tgtEl>
                                        <p:attrNameLst>
                                          <p:attrName>style.visibility</p:attrName>
                                        </p:attrNameLst>
                                      </p:cBhvr>
                                      <p:to>
                                        <p:strVal val="visible"/>
                                      </p:to>
                                    </p:set>
                                    <p:animEffect transition="in" filter="fade">
                                      <p:cBhvr>
                                        <p:cTn id="132" dur="500"/>
                                        <p:tgtEl>
                                          <p:spTgt spid="33">
                                            <p:txEl>
                                              <p:pRg st="0" end="0"/>
                                            </p:txEl>
                                          </p:spTgt>
                                        </p:tgtEl>
                                      </p:cBhvr>
                                    </p:animEffect>
                                  </p:childTnLst>
                                </p:cTn>
                              </p:par>
                            </p:childTnLst>
                          </p:cTn>
                        </p:par>
                        <p:par>
                          <p:cTn id="133" fill="hold">
                            <p:stCondLst>
                              <p:cond delay="6000"/>
                            </p:stCondLst>
                            <p:childTnLst>
                              <p:par>
                                <p:cTn id="134" presetID="10" presetClass="entr" presetSubtype="0" fill="hold" grpId="0" nodeType="afterEffect">
                                  <p:stCondLst>
                                    <p:cond delay="0"/>
                                  </p:stCondLst>
                                  <p:childTnLst>
                                    <p:set>
                                      <p:cBhvr>
                                        <p:cTn id="135" dur="1" fill="hold">
                                          <p:stCondLst>
                                            <p:cond delay="0"/>
                                          </p:stCondLst>
                                        </p:cTn>
                                        <p:tgtEl>
                                          <p:spTgt spid="33">
                                            <p:txEl>
                                              <p:pRg st="2" end="2"/>
                                            </p:txEl>
                                          </p:spTgt>
                                        </p:tgtEl>
                                        <p:attrNameLst>
                                          <p:attrName>style.visibility</p:attrName>
                                        </p:attrNameLst>
                                      </p:cBhvr>
                                      <p:to>
                                        <p:strVal val="visible"/>
                                      </p:to>
                                    </p:set>
                                    <p:animEffect transition="in" filter="fade">
                                      <p:cBhvr>
                                        <p:cTn id="136" dur="500"/>
                                        <p:tgtEl>
                                          <p:spTgt spid="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P spid="30" grpId="0" build="p"/>
      <p:bldP spid="31" grpId="0" build="p"/>
      <p:bldP spid="32" grpId="0" build="p"/>
      <p:bldP spid="33" grpId="0" build="p"/>
      <p:bldP spid="34" grpId="0" build="p"/>
      <p:bldP spid="35" grpId="0" build="p"/>
      <p:bldP spid="36" grpId="0" build="p"/>
      <p:bldP spid="37" grpId="0" build="p"/>
      <p:bldP spid="38" grpId="0" build="p"/>
      <p:bldP spid="39" grpId="0" build="p"/>
      <p:bldP spid="40" grpId="0" build="p"/>
      <p:bldP spid="41" grpId="0" build="p"/>
      <p:bldP spid="42" grpId="0" build="p"/>
      <p:bldP spid="43" grpId="0" build="p"/>
      <p:bldP spid="44" grpId="0" build="p"/>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a:extLst>
              <a:ext uri="{FF2B5EF4-FFF2-40B4-BE49-F238E27FC236}">
                <a16:creationId xmlns="" xmlns:a16="http://schemas.microsoft.com/office/drawing/2014/main" id="{2EB60552-7E87-4B44-81A3-F00B51F95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6"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smtClean="0">
                <a:solidFill>
                  <a:schemeClr val="tx1"/>
                </a:solidFill>
                <a:latin typeface="微软雅黑" panose="020B0503020204020204" pitchFamily="34" charset="-122"/>
                <a:ea typeface="微软雅黑" panose="020B0503020204020204" pitchFamily="34" charset="-122"/>
              </a:rPr>
              <a:t>SQL</a:t>
            </a:r>
            <a:r>
              <a:rPr lang="zh-CN" altLang="en-US" sz="1800" b="1" dirty="0" smtClean="0">
                <a:solidFill>
                  <a:schemeClr val="tx1"/>
                </a:solidFill>
                <a:latin typeface="微软雅黑" panose="020B0503020204020204" pitchFamily="34" charset="-122"/>
                <a:ea typeface="微软雅黑" panose="020B0503020204020204" pitchFamily="34" charset="-122"/>
              </a:rPr>
              <a:t>优化思想</a:t>
            </a:r>
            <a:endParaRPr lang="en-GB" altLang="zh-CN" sz="1800" b="1" dirty="0">
              <a:solidFill>
                <a:schemeClr val="tx1"/>
              </a:solidFill>
              <a:latin typeface="微软雅黑" panose="020B0503020204020204" pitchFamily="34" charset="-122"/>
              <a:ea typeface="微软雅黑" panose="020B0503020204020204" pitchFamily="34" charset="-122"/>
            </a:endParaRPr>
          </a:p>
        </p:txBody>
      </p:sp>
      <p:sp>
        <p:nvSpPr>
          <p:cNvPr id="45" name="矩形 44"/>
          <p:cNvSpPr/>
          <p:nvPr/>
        </p:nvSpPr>
        <p:spPr>
          <a:xfrm>
            <a:off x="179512" y="339502"/>
            <a:ext cx="8856984" cy="4293483"/>
          </a:xfrm>
          <a:prstGeom prst="rect">
            <a:avLst/>
          </a:prstGeom>
        </p:spPr>
        <p:txBody>
          <a:bodyPr wrap="square">
            <a:spAutoFit/>
          </a:bodyPr>
          <a:lstStyle/>
          <a:p>
            <a:endParaRPr lang="zh-CN" altLang="en-US" dirty="0"/>
          </a:p>
          <a:p>
            <a:pPr marL="285750" indent="-285750">
              <a:spcBef>
                <a:spcPts val="600"/>
              </a:spcBef>
              <a:buFont typeface="Arial" pitchFamily="34" charset="0"/>
              <a:buChar char="•"/>
            </a:pPr>
            <a:r>
              <a:rPr lang="en-US" altLang="zh-CN" sz="1400" dirty="0" smtClean="0">
                <a:latin typeface="微软雅黑" pitchFamily="34" charset="-122"/>
                <a:ea typeface="微软雅黑" pitchFamily="34" charset="-122"/>
              </a:rPr>
              <a:t>80</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的性能问题由</a:t>
            </a:r>
            <a:r>
              <a:rPr lang="en-US" altLang="zh-CN" sz="1400" dirty="0">
                <a:latin typeface="微软雅黑" pitchFamily="34" charset="-122"/>
                <a:ea typeface="微软雅黑" pitchFamily="34" charset="-122"/>
              </a:rPr>
              <a:t>10%</a:t>
            </a:r>
            <a:r>
              <a:rPr lang="zh-CN" altLang="en-US" sz="1400" dirty="0">
                <a:latin typeface="微软雅黑" pitchFamily="34" charset="-122"/>
                <a:ea typeface="微软雅黑" pitchFamily="34" charset="-122"/>
              </a:rPr>
              <a:t>的</a:t>
            </a:r>
            <a:r>
              <a:rPr lang="en-US" altLang="zh-CN" sz="1400" dirty="0">
                <a:latin typeface="微软雅黑" pitchFamily="34" charset="-122"/>
                <a:ea typeface="微软雅黑" pitchFamily="34" charset="-122"/>
              </a:rPr>
              <a:t>Top SQL</a:t>
            </a:r>
            <a:r>
              <a:rPr lang="zh-CN" altLang="en-US" sz="1400" dirty="0" smtClean="0">
                <a:latin typeface="微软雅黑" pitchFamily="34" charset="-122"/>
                <a:ea typeface="微软雅黑" pitchFamily="34" charset="-122"/>
              </a:rPr>
              <a:t>引起。</a:t>
            </a:r>
            <a:endParaRPr lang="zh-CN" altLang="en-US" sz="1400" dirty="0">
              <a:latin typeface="微软雅黑" pitchFamily="34" charset="-122"/>
              <a:ea typeface="微软雅黑" pitchFamily="34" charset="-122"/>
            </a:endParaRPr>
          </a:p>
          <a:p>
            <a:pPr marL="285750" indent="-285750">
              <a:spcBef>
                <a:spcPts val="600"/>
              </a:spcBef>
              <a:buFont typeface="Arial" pitchFamily="34" charset="0"/>
              <a:buChar char="•"/>
            </a:pPr>
            <a:r>
              <a:rPr lang="zh-CN" altLang="en-US" sz="1400" dirty="0" smtClean="0">
                <a:latin typeface="微软雅黑" pitchFamily="34" charset="-122"/>
                <a:ea typeface="微软雅黑" pitchFamily="34" charset="-122"/>
              </a:rPr>
              <a:t>优化</a:t>
            </a:r>
            <a:r>
              <a:rPr lang="zh-CN" altLang="en-US" sz="1400" dirty="0">
                <a:latin typeface="微软雅黑" pitchFamily="34" charset="-122"/>
                <a:ea typeface="微软雅黑" pitchFamily="34" charset="-122"/>
              </a:rPr>
              <a:t>就是通过各种手段降低</a:t>
            </a:r>
            <a:r>
              <a:rPr lang="en-US" altLang="zh-CN" sz="1400" dirty="0">
                <a:latin typeface="微软雅黑" pitchFamily="34" charset="-122"/>
                <a:ea typeface="微软雅黑" pitchFamily="34" charset="-122"/>
              </a:rPr>
              <a:t>SQL</a:t>
            </a:r>
            <a:r>
              <a:rPr lang="zh-CN" altLang="en-US" sz="1400" dirty="0">
                <a:latin typeface="微软雅黑" pitchFamily="34" charset="-122"/>
                <a:ea typeface="微软雅黑" pitchFamily="34" charset="-122"/>
              </a:rPr>
              <a:t>语句所需要消耗的逻辑读、物理读、</a:t>
            </a:r>
            <a:r>
              <a:rPr lang="en-US" altLang="zh-CN" sz="1400" dirty="0">
                <a:latin typeface="微软雅黑" pitchFamily="34" charset="-122"/>
                <a:ea typeface="微软雅黑" pitchFamily="34" charset="-122"/>
              </a:rPr>
              <a:t>CPU</a:t>
            </a:r>
            <a:r>
              <a:rPr lang="zh-CN" altLang="en-US" sz="1400" dirty="0">
                <a:latin typeface="微软雅黑" pitchFamily="34" charset="-122"/>
                <a:ea typeface="微软雅黑" pitchFamily="34" charset="-122"/>
              </a:rPr>
              <a:t>时间、热点争用、</a:t>
            </a:r>
            <a:r>
              <a:rPr lang="en-US" altLang="zh-CN" sz="1400" dirty="0">
                <a:latin typeface="微软雅黑" pitchFamily="34" charset="-122"/>
                <a:ea typeface="微软雅黑" pitchFamily="34" charset="-122"/>
              </a:rPr>
              <a:t>Latch/</a:t>
            </a:r>
            <a:r>
              <a:rPr lang="en-US" altLang="zh-CN" sz="1400" dirty="0" err="1">
                <a:latin typeface="微软雅黑" pitchFamily="34" charset="-122"/>
                <a:ea typeface="微软雅黑" pitchFamily="34" charset="-122"/>
              </a:rPr>
              <a:t>Mutex</a:t>
            </a:r>
            <a:r>
              <a:rPr lang="zh-CN" altLang="en-US" sz="1400" dirty="0">
                <a:latin typeface="微软雅黑" pitchFamily="34" charset="-122"/>
                <a:ea typeface="微软雅黑" pitchFamily="34" charset="-122"/>
              </a:rPr>
              <a:t>。最有效的调整手段是调整执行</a:t>
            </a:r>
            <a:r>
              <a:rPr lang="zh-CN" altLang="en-US" sz="1400" dirty="0" smtClean="0">
                <a:latin typeface="微软雅黑" pitchFamily="34" charset="-122"/>
                <a:ea typeface="微软雅黑" pitchFamily="34" charset="-122"/>
              </a:rPr>
              <a:t>计划。 </a:t>
            </a:r>
            <a:endParaRPr lang="zh-CN" altLang="en-US" sz="1400" dirty="0">
              <a:latin typeface="微软雅黑" pitchFamily="34" charset="-122"/>
              <a:ea typeface="微软雅黑" pitchFamily="34" charset="-122"/>
            </a:endParaRPr>
          </a:p>
          <a:p>
            <a:pPr marL="285750" indent="-285750">
              <a:spcBef>
                <a:spcPts val="600"/>
              </a:spcBef>
              <a:buFont typeface="Arial" pitchFamily="34" charset="0"/>
              <a:buChar char="•"/>
            </a:pPr>
            <a:r>
              <a:rPr lang="zh-CN" altLang="en-US" sz="1400" dirty="0" smtClean="0">
                <a:latin typeface="微软雅黑" pitchFamily="34" charset="-122"/>
                <a:ea typeface="微软雅黑" pitchFamily="34" charset="-122"/>
              </a:rPr>
              <a:t>对</a:t>
            </a:r>
            <a:r>
              <a:rPr lang="zh-CN" altLang="en-US" sz="1400" dirty="0">
                <a:latin typeface="微软雅黑" pitchFamily="34" charset="-122"/>
                <a:ea typeface="微软雅黑" pitchFamily="34" charset="-122"/>
              </a:rPr>
              <a:t>查询进行优化，首先考虑在</a:t>
            </a:r>
            <a:r>
              <a:rPr lang="en-US" altLang="zh-CN" sz="1400" dirty="0">
                <a:latin typeface="微软雅黑" pitchFamily="34" charset="-122"/>
                <a:ea typeface="微软雅黑" pitchFamily="34" charset="-122"/>
              </a:rPr>
              <a:t>where</a:t>
            </a:r>
            <a:r>
              <a:rPr lang="zh-CN" altLang="en-US" sz="1400" dirty="0">
                <a:latin typeface="微软雅黑" pitchFamily="34" charset="-122"/>
                <a:ea typeface="微软雅黑" pitchFamily="34" charset="-122"/>
              </a:rPr>
              <a:t>和</a:t>
            </a:r>
            <a:r>
              <a:rPr lang="en-US" altLang="zh-CN" sz="1400" dirty="0">
                <a:latin typeface="微软雅黑" pitchFamily="34" charset="-122"/>
                <a:ea typeface="微软雅黑" pitchFamily="34" charset="-122"/>
              </a:rPr>
              <a:t>order by</a:t>
            </a:r>
            <a:r>
              <a:rPr lang="zh-CN" altLang="en-US" sz="1400" dirty="0">
                <a:latin typeface="微软雅黑" pitchFamily="34" charset="-122"/>
                <a:ea typeface="微软雅黑" pitchFamily="34" charset="-122"/>
              </a:rPr>
              <a:t>上涉及的列上建立索引</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marL="285750" indent="-285750">
              <a:spcBef>
                <a:spcPts val="600"/>
              </a:spcBef>
              <a:buFont typeface="Arial" pitchFamily="34" charset="0"/>
              <a:buChar char="•"/>
            </a:pPr>
            <a:r>
              <a:rPr lang="zh-CN" altLang="en-US" sz="1400" dirty="0" smtClean="0">
                <a:latin typeface="微软雅黑" pitchFamily="34" charset="-122"/>
                <a:ea typeface="微软雅黑" pitchFamily="34" charset="-122"/>
              </a:rPr>
              <a:t>尽量</a:t>
            </a:r>
            <a:r>
              <a:rPr lang="zh-CN" altLang="en-US" sz="1400" dirty="0">
                <a:latin typeface="微软雅黑" pitchFamily="34" charset="-122"/>
                <a:ea typeface="微软雅黑" pitchFamily="34" charset="-122"/>
              </a:rPr>
              <a:t>避免在</a:t>
            </a:r>
            <a:r>
              <a:rPr lang="en-US" altLang="zh-CN" sz="1400" dirty="0">
                <a:latin typeface="微软雅黑" pitchFamily="34" charset="-122"/>
                <a:ea typeface="微软雅黑" pitchFamily="34" charset="-122"/>
              </a:rPr>
              <a:t>where</a:t>
            </a:r>
            <a:r>
              <a:rPr lang="zh-CN" altLang="en-US" sz="1400" dirty="0">
                <a:latin typeface="微软雅黑" pitchFamily="34" charset="-122"/>
                <a:ea typeface="微软雅黑" pitchFamily="34" charset="-122"/>
              </a:rPr>
              <a:t>字句中对字段进行</a:t>
            </a:r>
            <a:r>
              <a:rPr lang="en-US" altLang="zh-CN" sz="1400" dirty="0">
                <a:latin typeface="微软雅黑" pitchFamily="34" charset="-122"/>
                <a:ea typeface="微软雅黑" pitchFamily="34" charset="-122"/>
              </a:rPr>
              <a:t>null</a:t>
            </a:r>
            <a:r>
              <a:rPr lang="zh-CN" altLang="en-US" sz="1400" dirty="0">
                <a:latin typeface="微软雅黑" pitchFamily="34" charset="-122"/>
                <a:ea typeface="微软雅黑" pitchFamily="34" charset="-122"/>
              </a:rPr>
              <a:t>值的判断，否则将导致搜索引擎放弃使用索引，从而进行全表扫描。（可以考虑在可能为</a:t>
            </a:r>
            <a:r>
              <a:rPr lang="en-US" altLang="zh-CN" sz="1400" dirty="0">
                <a:latin typeface="微软雅黑" pitchFamily="34" charset="-122"/>
                <a:ea typeface="微软雅黑" pitchFamily="34" charset="-122"/>
              </a:rPr>
              <a:t>null</a:t>
            </a:r>
            <a:r>
              <a:rPr lang="zh-CN" altLang="en-US" sz="1400" dirty="0">
                <a:latin typeface="微软雅黑" pitchFamily="34" charset="-122"/>
                <a:ea typeface="微软雅黑" pitchFamily="34" charset="-122"/>
              </a:rPr>
              <a:t>值的字段上设置默认值）</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marL="285750" indent="-285750">
              <a:spcBef>
                <a:spcPts val="600"/>
              </a:spcBef>
              <a:buFont typeface="Arial" pitchFamily="34" charset="0"/>
              <a:buChar char="•"/>
            </a:pPr>
            <a:r>
              <a:rPr lang="zh-CN" altLang="en-US" sz="1400" dirty="0" smtClean="0">
                <a:latin typeface="微软雅黑" pitchFamily="34" charset="-122"/>
                <a:ea typeface="微软雅黑" pitchFamily="34" charset="-122"/>
              </a:rPr>
              <a:t>尽量</a:t>
            </a:r>
            <a:r>
              <a:rPr lang="zh-CN" altLang="en-US" sz="1400" dirty="0">
                <a:latin typeface="微软雅黑" pitchFamily="34" charset="-122"/>
                <a:ea typeface="微软雅黑" pitchFamily="34" charset="-122"/>
              </a:rPr>
              <a:t>避免在</a:t>
            </a:r>
            <a:r>
              <a:rPr lang="en-US" altLang="zh-CN" sz="1400" dirty="0">
                <a:latin typeface="微软雅黑" pitchFamily="34" charset="-122"/>
                <a:ea typeface="微软雅黑" pitchFamily="34" charset="-122"/>
              </a:rPr>
              <a:t>where</a:t>
            </a:r>
            <a:r>
              <a:rPr lang="zh-CN" altLang="en-US" sz="1400" dirty="0">
                <a:latin typeface="微软雅黑" pitchFamily="34" charset="-122"/>
                <a:ea typeface="微软雅黑" pitchFamily="34" charset="-122"/>
              </a:rPr>
              <a:t>字句中使用“</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或者“</a:t>
            </a:r>
            <a:r>
              <a:rPr lang="en-US" altLang="zh-CN" sz="1400" dirty="0">
                <a:latin typeface="微软雅黑" pitchFamily="34" charset="-122"/>
                <a:ea typeface="微软雅黑" pitchFamily="34" charset="-122"/>
              </a:rPr>
              <a:t>&lt;&gt;”</a:t>
            </a:r>
            <a:r>
              <a:rPr lang="zh-CN" altLang="en-US" sz="1400" dirty="0">
                <a:latin typeface="微软雅黑" pitchFamily="34" charset="-122"/>
                <a:ea typeface="微软雅黑" pitchFamily="34" charset="-122"/>
              </a:rPr>
              <a:t>操作符，否则将导致引擎放弃使用索引从而进行全表扫描</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marL="285750" indent="-285750">
              <a:spcBef>
                <a:spcPts val="600"/>
              </a:spcBef>
              <a:buFont typeface="Arial" pitchFamily="34" charset="0"/>
              <a:buChar char="•"/>
            </a:pPr>
            <a:r>
              <a:rPr lang="zh-CN" altLang="en-US" sz="1400" dirty="0" smtClean="0">
                <a:latin typeface="微软雅黑" pitchFamily="34" charset="-122"/>
                <a:ea typeface="微软雅黑" pitchFamily="34" charset="-122"/>
              </a:rPr>
              <a:t>尽量</a:t>
            </a:r>
            <a:r>
              <a:rPr lang="zh-CN" altLang="en-US" sz="1400" dirty="0">
                <a:latin typeface="微软雅黑" pitchFamily="34" charset="-122"/>
                <a:ea typeface="微软雅黑" pitchFamily="34" charset="-122"/>
              </a:rPr>
              <a:t>避免在</a:t>
            </a:r>
            <a:r>
              <a:rPr lang="en-US" altLang="zh-CN" sz="1400" dirty="0">
                <a:latin typeface="微软雅黑" pitchFamily="34" charset="-122"/>
                <a:ea typeface="微软雅黑" pitchFamily="34" charset="-122"/>
              </a:rPr>
              <a:t>where</a:t>
            </a:r>
            <a:r>
              <a:rPr lang="zh-CN" altLang="en-US" sz="1400" dirty="0">
                <a:latin typeface="微软雅黑" pitchFamily="34" charset="-122"/>
                <a:ea typeface="微软雅黑" pitchFamily="34" charset="-122"/>
              </a:rPr>
              <a:t>字句中使用“</a:t>
            </a:r>
            <a:r>
              <a:rPr lang="en-US" altLang="zh-CN" sz="1400" dirty="0">
                <a:latin typeface="微软雅黑" pitchFamily="34" charset="-122"/>
                <a:ea typeface="微软雅黑" pitchFamily="34" charset="-122"/>
              </a:rPr>
              <a:t>or”</a:t>
            </a:r>
            <a:r>
              <a:rPr lang="zh-CN" altLang="en-US" sz="1400" dirty="0">
                <a:latin typeface="微软雅黑" pitchFamily="34" charset="-122"/>
                <a:ea typeface="微软雅黑" pitchFamily="34" charset="-122"/>
              </a:rPr>
              <a:t>来做连接条件，否则将导致引擎放弃使用索引从而进行全表扫描（可以用</a:t>
            </a:r>
            <a:r>
              <a:rPr lang="en-US" altLang="zh-CN" sz="1400" dirty="0">
                <a:latin typeface="微软雅黑" pitchFamily="34" charset="-122"/>
                <a:ea typeface="微软雅黑" pitchFamily="34" charset="-122"/>
              </a:rPr>
              <a:t>union all </a:t>
            </a:r>
            <a:r>
              <a:rPr lang="zh-CN" altLang="en-US" sz="1400" dirty="0">
                <a:latin typeface="微软雅黑" pitchFamily="34" charset="-122"/>
                <a:ea typeface="微软雅黑" pitchFamily="34" charset="-122"/>
              </a:rPr>
              <a:t>来替代）。“</a:t>
            </a:r>
            <a:r>
              <a:rPr lang="en-US" altLang="zh-CN" sz="1400" dirty="0">
                <a:latin typeface="微软雅黑" pitchFamily="34" charset="-122"/>
                <a:ea typeface="微软雅黑" pitchFamily="34" charset="-122"/>
              </a:rPr>
              <a:t>in”</a:t>
            </a:r>
            <a:r>
              <a:rPr lang="zh-CN" altLang="en-US" sz="1400" dirty="0">
                <a:latin typeface="微软雅黑" pitchFamily="34" charset="-122"/>
                <a:ea typeface="微软雅黑" pitchFamily="34" charset="-122"/>
              </a:rPr>
              <a:t>和“</a:t>
            </a:r>
            <a:r>
              <a:rPr lang="en-US" altLang="zh-CN" sz="1400" dirty="0">
                <a:latin typeface="微软雅黑" pitchFamily="34" charset="-122"/>
                <a:ea typeface="微软雅黑" pitchFamily="34" charset="-122"/>
              </a:rPr>
              <a:t>not in”</a:t>
            </a:r>
            <a:r>
              <a:rPr lang="zh-CN" altLang="en-US" sz="1400" dirty="0">
                <a:latin typeface="微软雅黑" pitchFamily="34" charset="-122"/>
                <a:ea typeface="微软雅黑" pitchFamily="34" charset="-122"/>
              </a:rPr>
              <a:t>也要慎用，也会导致全表扫描（连续数据，能用</a:t>
            </a:r>
            <a:r>
              <a:rPr lang="en-US" altLang="zh-CN" sz="1400" dirty="0">
                <a:latin typeface="微软雅黑" pitchFamily="34" charset="-122"/>
                <a:ea typeface="微软雅黑" pitchFamily="34" charset="-122"/>
              </a:rPr>
              <a:t>between</a:t>
            </a:r>
            <a:r>
              <a:rPr lang="zh-CN" altLang="en-US" sz="1400" dirty="0">
                <a:latin typeface="微软雅黑" pitchFamily="34" charset="-122"/>
                <a:ea typeface="微软雅黑" pitchFamily="34" charset="-122"/>
              </a:rPr>
              <a:t>就不用</a:t>
            </a:r>
            <a:r>
              <a:rPr lang="en-US" altLang="zh-CN" sz="1400" dirty="0">
                <a:latin typeface="微软雅黑" pitchFamily="34" charset="-122"/>
                <a:ea typeface="微软雅黑" pitchFamily="34" charset="-122"/>
              </a:rPr>
              <a:t>in</a:t>
            </a:r>
            <a:r>
              <a:rPr lang="zh-CN" altLang="en-US" sz="1400" dirty="0">
                <a:latin typeface="微软雅黑" pitchFamily="34" charset="-122"/>
                <a:ea typeface="微软雅黑" pitchFamily="34" charset="-122"/>
              </a:rPr>
              <a:t>）。模糊查询也是如此</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marL="285750" indent="-285750">
              <a:spcBef>
                <a:spcPts val="600"/>
              </a:spcBef>
              <a:buFont typeface="Arial" pitchFamily="34" charset="0"/>
              <a:buChar char="•"/>
            </a:pPr>
            <a:r>
              <a:rPr lang="zh-CN" altLang="en-US" sz="1400" dirty="0" smtClean="0">
                <a:latin typeface="微软雅黑" pitchFamily="34" charset="-122"/>
                <a:ea typeface="微软雅黑" pitchFamily="34" charset="-122"/>
              </a:rPr>
              <a:t>不要</a:t>
            </a:r>
            <a:r>
              <a:rPr lang="zh-CN" altLang="en-US" sz="1400" dirty="0">
                <a:latin typeface="微软雅黑" pitchFamily="34" charset="-122"/>
                <a:ea typeface="微软雅黑" pitchFamily="34" charset="-122"/>
              </a:rPr>
              <a:t>在</a:t>
            </a:r>
            <a:r>
              <a:rPr lang="en-US" altLang="zh-CN" sz="1400" dirty="0">
                <a:latin typeface="微软雅黑" pitchFamily="34" charset="-122"/>
                <a:ea typeface="微软雅黑" pitchFamily="34" charset="-122"/>
              </a:rPr>
              <a:t>where</a:t>
            </a:r>
            <a:r>
              <a:rPr lang="zh-CN" altLang="en-US" sz="1400" dirty="0">
                <a:latin typeface="微软雅黑" pitchFamily="34" charset="-122"/>
                <a:ea typeface="微软雅黑" pitchFamily="34" charset="-122"/>
              </a:rPr>
              <a:t>字句后面对字段进行表达式操作，也不要对字段进行函数操作，都将导致引擎放弃使用索引，从而进行全表扫描。即：</a:t>
            </a:r>
            <a:r>
              <a:rPr lang="zh-CN" altLang="en-US" sz="1400" dirty="0" smtClean="0">
                <a:latin typeface="微软雅黑" pitchFamily="34" charset="-122"/>
                <a:ea typeface="微软雅黑" pitchFamily="34" charset="-122"/>
              </a:rPr>
              <a:t>不要在</a:t>
            </a:r>
            <a:r>
              <a:rPr lang="en-US" altLang="zh-CN" sz="1400" dirty="0" smtClean="0">
                <a:latin typeface="微软雅黑" pitchFamily="34" charset="-122"/>
                <a:ea typeface="微软雅黑" pitchFamily="34" charset="-122"/>
              </a:rPr>
              <a:t>where</a:t>
            </a:r>
            <a:r>
              <a:rPr lang="zh-CN" altLang="en-US" sz="1400" dirty="0">
                <a:latin typeface="微软雅黑" pitchFamily="34" charset="-122"/>
                <a:ea typeface="微软雅黑" pitchFamily="34" charset="-122"/>
              </a:rPr>
              <a:t>字句的“</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左边进行函数、算术运算或其它表达式运算</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marL="285750" indent="-285750">
              <a:spcBef>
                <a:spcPts val="600"/>
              </a:spcBef>
              <a:buFont typeface="Arial" pitchFamily="34" charset="0"/>
              <a:buChar char="•"/>
            </a:pPr>
            <a:r>
              <a:rPr lang="zh-CN" altLang="en-US" sz="1400" dirty="0" smtClean="0">
                <a:latin typeface="微软雅黑" pitchFamily="34" charset="-122"/>
                <a:ea typeface="微软雅黑" pitchFamily="34" charset="-122"/>
              </a:rPr>
              <a:t>在</a:t>
            </a:r>
            <a:r>
              <a:rPr lang="zh-CN" altLang="en-US" sz="1400" dirty="0">
                <a:latin typeface="微软雅黑" pitchFamily="34" charset="-122"/>
                <a:ea typeface="微软雅黑" pitchFamily="34" charset="-122"/>
              </a:rPr>
              <a:t>使用索引字段作为查询条件时，如果该索引是复合索引。那么必须使用到该索引中的第一个字段作为条件时才能保证系统使用该索引，并且尽可能让字段顺序和索引顺序一致（最左原则）</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marL="285750" indent="-285750">
              <a:spcBef>
                <a:spcPts val="600"/>
              </a:spcBef>
              <a:buFont typeface="Arial" pitchFamily="34" charset="0"/>
              <a:buChar char="•"/>
            </a:pPr>
            <a:r>
              <a:rPr lang="zh-CN" altLang="en-US" sz="1400" dirty="0" smtClean="0">
                <a:latin typeface="微软雅黑" pitchFamily="34" charset="-122"/>
                <a:ea typeface="微软雅黑" pitchFamily="34" charset="-122"/>
              </a:rPr>
              <a:t>如果</a:t>
            </a:r>
            <a:r>
              <a:rPr lang="zh-CN" altLang="en-US" sz="1400" dirty="0">
                <a:latin typeface="微软雅黑" pitchFamily="34" charset="-122"/>
                <a:ea typeface="微软雅黑" pitchFamily="34" charset="-122"/>
              </a:rPr>
              <a:t>有必须使用“</a:t>
            </a:r>
            <a:r>
              <a:rPr lang="en-US" altLang="zh-CN" sz="1400" dirty="0">
                <a:latin typeface="微软雅黑" pitchFamily="34" charset="-122"/>
                <a:ea typeface="微软雅黑" pitchFamily="34" charset="-122"/>
              </a:rPr>
              <a:t>in”</a:t>
            </a:r>
            <a:r>
              <a:rPr lang="zh-CN" altLang="en-US" sz="1400" dirty="0">
                <a:latin typeface="微软雅黑" pitchFamily="34" charset="-122"/>
                <a:ea typeface="微软雅黑" pitchFamily="34" charset="-122"/>
              </a:rPr>
              <a:t>的需求，可以用</a:t>
            </a:r>
            <a:r>
              <a:rPr lang="en-US" altLang="zh-CN" sz="1400" dirty="0">
                <a:latin typeface="微软雅黑" pitchFamily="34" charset="-122"/>
                <a:ea typeface="微软雅黑" pitchFamily="34" charset="-122"/>
              </a:rPr>
              <a:t>exists</a:t>
            </a:r>
            <a:r>
              <a:rPr lang="zh-CN" altLang="en-US" sz="1400" dirty="0">
                <a:latin typeface="微软雅黑" pitchFamily="34" charset="-122"/>
                <a:ea typeface="微软雅黑" pitchFamily="34" charset="-122"/>
              </a:rPr>
              <a:t>函数代替</a:t>
            </a:r>
            <a:r>
              <a:rPr lang="zh-CN" altLang="en-US" sz="1400" dirty="0" smtClean="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p:txBody>
      </p:sp>
    </p:spTree>
    <p:extLst>
      <p:ext uri="{BB962C8B-B14F-4D97-AF65-F5344CB8AC3E}">
        <p14:creationId xmlns:p14="http://schemas.microsoft.com/office/powerpoint/2010/main" val="297409289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
                                        </p:tgtEl>
                                        <p:attrNameLst>
                                          <p:attrName>ppt_y</p:attrName>
                                        </p:attrNameLst>
                                      </p:cBhvr>
                                      <p:tavLst>
                                        <p:tav tm="0">
                                          <p:val>
                                            <p:strVal val="#ppt_y"/>
                                          </p:val>
                                        </p:tav>
                                        <p:tav tm="100000">
                                          <p:val>
                                            <p:strVal val="#ppt_y"/>
                                          </p:val>
                                        </p:tav>
                                      </p:tavLst>
                                    </p:anim>
                                    <p:anim calcmode="lin" valueType="num">
                                      <p:cBhvr>
                                        <p:cTn id="9"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5" name="图片 24">
            <a:extLst>
              <a:ext uri="{FF2B5EF4-FFF2-40B4-BE49-F238E27FC236}">
                <a16:creationId xmlns="" xmlns:a16="http://schemas.microsoft.com/office/drawing/2014/main" id="{301DEE63-BC74-4170-9AE4-7AB702E57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a:solidFill>
                    <a:schemeClr val="bg1">
                      <a:lumMod val="95000"/>
                    </a:schemeClr>
                  </a:solidFill>
                  <a:latin typeface="Impact" panose="020B0806030902050204" pitchFamily="34" charset="0"/>
                </a:rPr>
                <a:t>04</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7976" y="2046770"/>
            <a:ext cx="5626472" cy="623250"/>
          </a:xfrm>
          <a:prstGeom prst="rect">
            <a:avLst/>
          </a:prstGeom>
          <a:noFill/>
        </p:spPr>
        <p:txBody>
          <a:bodyPr wrap="square" lIns="68584" tIns="34291" rIns="68584" bIns="34291"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SQL</a:t>
            </a:r>
            <a:r>
              <a:rPr lang="zh-CN" altLang="en-US" sz="3600" b="1" dirty="0">
                <a:solidFill>
                  <a:schemeClr val="bg1"/>
                </a:solidFill>
                <a:latin typeface="微软雅黑" panose="020B0503020204020204" pitchFamily="34" charset="-122"/>
                <a:ea typeface="微软雅黑" panose="020B0503020204020204" pitchFamily="34" charset="-122"/>
              </a:rPr>
              <a:t>调优案例及调优效果</a:t>
            </a:r>
          </a:p>
        </p:txBody>
      </p:sp>
      <p:sp>
        <p:nvSpPr>
          <p:cNvPr id="50" name="TextBox 49"/>
          <p:cNvSpPr txBox="1"/>
          <p:nvPr/>
        </p:nvSpPr>
        <p:spPr>
          <a:xfrm>
            <a:off x="2977976" y="2698179"/>
            <a:ext cx="3075708" cy="315473"/>
          </a:xfrm>
          <a:prstGeom prst="rect">
            <a:avLst/>
          </a:prstGeom>
          <a:noFill/>
        </p:spPr>
        <p:txBody>
          <a:bodyPr wrap="square" lIns="68584" tIns="34291" rIns="68584" bIns="34291" rtlCol="0">
            <a:spAutoFit/>
          </a:bodyPr>
          <a:lstStyle/>
          <a:p>
            <a:pPr eaLnBrk="0" hangingPunct="0"/>
            <a:r>
              <a:rPr lang="zh-CN" altLang="en-US" sz="1600" dirty="0">
                <a:solidFill>
                  <a:schemeClr val="bg1"/>
                </a:solidFill>
                <a:latin typeface="微软雅黑" pitchFamily="34" charset="-122"/>
                <a:ea typeface="微软雅黑" pitchFamily="34" charset="-122"/>
                <a:sym typeface="微软雅黑" pitchFamily="34" charset="-122"/>
              </a:rPr>
              <a:t>点击此处添加副标题文本内容</a:t>
            </a:r>
          </a:p>
        </p:txBody>
      </p:sp>
      <p:grpSp>
        <p:nvGrpSpPr>
          <p:cNvPr id="10" name="组合 9"/>
          <p:cNvGrpSpPr/>
          <p:nvPr/>
        </p:nvGrpSpPr>
        <p:grpSpPr>
          <a:xfrm>
            <a:off x="5940152" y="1274820"/>
            <a:ext cx="432048" cy="432834"/>
            <a:chOff x="6084168" y="1274820"/>
            <a:chExt cx="432048" cy="432834"/>
          </a:xfrm>
        </p:grpSpPr>
        <p:sp>
          <p:nvSpPr>
            <p:cNvPr id="1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3" name="组合 12"/>
          <p:cNvGrpSpPr/>
          <p:nvPr/>
        </p:nvGrpSpPr>
        <p:grpSpPr>
          <a:xfrm>
            <a:off x="4644008" y="1275213"/>
            <a:ext cx="432048" cy="432048"/>
            <a:chOff x="4788024" y="1275213"/>
            <a:chExt cx="432048" cy="432048"/>
          </a:xfrm>
        </p:grpSpPr>
        <p:sp>
          <p:nvSpPr>
            <p:cNvPr id="1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6" name="组合 15"/>
          <p:cNvGrpSpPr/>
          <p:nvPr/>
        </p:nvGrpSpPr>
        <p:grpSpPr>
          <a:xfrm>
            <a:off x="5292080" y="1274820"/>
            <a:ext cx="432833" cy="432834"/>
            <a:chOff x="5436096" y="1274820"/>
            <a:chExt cx="432833" cy="432834"/>
          </a:xfrm>
        </p:grpSpPr>
        <p:sp>
          <p:nvSpPr>
            <p:cNvPr id="17"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9" name="组合 18"/>
          <p:cNvGrpSpPr/>
          <p:nvPr/>
        </p:nvGrpSpPr>
        <p:grpSpPr>
          <a:xfrm>
            <a:off x="3347864" y="1274820"/>
            <a:ext cx="432833" cy="432834"/>
            <a:chOff x="3491880" y="1274820"/>
            <a:chExt cx="432833" cy="432834"/>
          </a:xfrm>
        </p:grpSpPr>
        <p:sp>
          <p:nvSpPr>
            <p:cNvPr id="2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22" name="组合 21"/>
          <p:cNvGrpSpPr/>
          <p:nvPr/>
        </p:nvGrpSpPr>
        <p:grpSpPr>
          <a:xfrm>
            <a:off x="3995936" y="1274820"/>
            <a:ext cx="432833" cy="432834"/>
            <a:chOff x="4139952" y="1274820"/>
            <a:chExt cx="432833" cy="432834"/>
          </a:xfrm>
        </p:grpSpPr>
        <p:sp>
          <p:nvSpPr>
            <p:cNvPr id="23"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4"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42093762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53" presetClass="entr" presetSubtype="16"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nodeType="withEffect">
                                  <p:stCondLst>
                                    <p:cond delay="4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6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nodeType="withEffect">
                                  <p:stCondLst>
                                    <p:cond delay="8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210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49"/>
                                        </p:tgtEl>
                                        <p:attrNameLst>
                                          <p:attrName>style.visibility</p:attrName>
                                        </p:attrNameLst>
                                      </p:cBhvr>
                                      <p:to>
                                        <p:strVal val="visible"/>
                                      </p:to>
                                    </p:set>
                                    <p:animEffect transition="in" filter="wipe(left)">
                                      <p:cBhvr>
                                        <p:cTn id="38" dur="200"/>
                                        <p:tgtEl>
                                          <p:spTgt spid="49"/>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49"/>
                                        </p:tgtEl>
                                      </p:cBhvr>
                                      <p:to x="80000" y="100000"/>
                                    </p:animScale>
                                    <p:anim by="(#ppt_w*0.10)" calcmode="lin" valueType="num">
                                      <p:cBhvr>
                                        <p:cTn id="41" dur="50" autoRev="1" fill="hold">
                                          <p:stCondLst>
                                            <p:cond delay="0"/>
                                          </p:stCondLst>
                                        </p:cTn>
                                        <p:tgtEl>
                                          <p:spTgt spid="49"/>
                                        </p:tgtEl>
                                        <p:attrNameLst>
                                          <p:attrName>ppt_x</p:attrName>
                                        </p:attrNameLst>
                                      </p:cBhvr>
                                    </p:anim>
                                    <p:anim by="(-#ppt_w*0.10)" calcmode="lin" valueType="num">
                                      <p:cBhvr>
                                        <p:cTn id="42" dur="50" autoRev="1" fill="hold">
                                          <p:stCondLst>
                                            <p:cond delay="0"/>
                                          </p:stCondLst>
                                        </p:cTn>
                                        <p:tgtEl>
                                          <p:spTgt spid="49"/>
                                        </p:tgtEl>
                                        <p:attrNameLst>
                                          <p:attrName>ppt_y</p:attrName>
                                        </p:attrNameLst>
                                      </p:cBhvr>
                                    </p:anim>
                                    <p:animRot by="-480000">
                                      <p:cBhvr>
                                        <p:cTn id="43" dur="50" autoRev="1" fill="hold">
                                          <p:stCondLst>
                                            <p:cond delay="0"/>
                                          </p:stCondLst>
                                        </p:cTn>
                                        <p:tgtEl>
                                          <p:spTgt spid="49"/>
                                        </p:tgtEl>
                                        <p:attrNameLst>
                                          <p:attrName>r</p:attrName>
                                        </p:attrNameLst>
                                      </p:cBhvr>
                                    </p:animRot>
                                  </p:childTnLst>
                                </p:cTn>
                              </p:par>
                            </p:childTnLst>
                          </p:cTn>
                        </p:par>
                        <p:par>
                          <p:cTn id="44" fill="hold">
                            <p:stCondLst>
                              <p:cond delay="2960"/>
                            </p:stCondLst>
                            <p:childTnLst>
                              <p:par>
                                <p:cTn id="45" presetID="22" presetClass="entr" presetSubtype="8" fill="hold" grpId="0" nodeType="afterEffect">
                                  <p:stCondLst>
                                    <p:cond delay="0"/>
                                  </p:stCondLst>
                                  <p:iterate type="lt">
                                    <p:tmPct val="30000"/>
                                  </p:iterate>
                                  <p:childTnLst>
                                    <p:set>
                                      <p:cBhvr>
                                        <p:cTn id="46" dur="1" fill="hold">
                                          <p:stCondLst>
                                            <p:cond delay="0"/>
                                          </p:stCondLst>
                                        </p:cTn>
                                        <p:tgtEl>
                                          <p:spTgt spid="50"/>
                                        </p:tgtEl>
                                        <p:attrNameLst>
                                          <p:attrName>style.visibility</p:attrName>
                                        </p:attrNameLst>
                                      </p:cBhvr>
                                      <p:to>
                                        <p:strVal val="visible"/>
                                      </p:to>
                                    </p:set>
                                    <p:animEffect transition="in" filter="wipe(left)">
                                      <p:cBhvr>
                                        <p:cTn id="47" dur="200"/>
                                        <p:tgtEl>
                                          <p:spTgt spid="50"/>
                                        </p:tgtEl>
                                      </p:cBhvr>
                                    </p:animEffect>
                                  </p:childTnLst>
                                </p:cTn>
                              </p:par>
                              <p:par>
                                <p:cTn id="48" presetID="36" presetClass="emph" presetSubtype="0" fill="hold" grpId="1" nodeType="withEffect">
                                  <p:stCondLst>
                                    <p:cond delay="0"/>
                                  </p:stCondLst>
                                  <p:iterate type="lt">
                                    <p:tmPct val="30000"/>
                                  </p:iterate>
                                  <p:childTnLst>
                                    <p:animScale>
                                      <p:cBhvr>
                                        <p:cTn id="49" dur="50" autoRev="1" fill="hold">
                                          <p:stCondLst>
                                            <p:cond delay="0"/>
                                          </p:stCondLst>
                                        </p:cTn>
                                        <p:tgtEl>
                                          <p:spTgt spid="50"/>
                                        </p:tgtEl>
                                      </p:cBhvr>
                                      <p:to x="80000" y="100000"/>
                                    </p:animScale>
                                    <p:anim by="(#ppt_w*0.10)" calcmode="lin" valueType="num">
                                      <p:cBhvr>
                                        <p:cTn id="50" dur="50" autoRev="1" fill="hold">
                                          <p:stCondLst>
                                            <p:cond delay="0"/>
                                          </p:stCondLst>
                                        </p:cTn>
                                        <p:tgtEl>
                                          <p:spTgt spid="50"/>
                                        </p:tgtEl>
                                        <p:attrNameLst>
                                          <p:attrName>ppt_x</p:attrName>
                                        </p:attrNameLst>
                                      </p:cBhvr>
                                    </p:anim>
                                    <p:anim by="(-#ppt_w*0.10)" calcmode="lin" valueType="num">
                                      <p:cBhvr>
                                        <p:cTn id="51" dur="50" autoRev="1" fill="hold">
                                          <p:stCondLst>
                                            <p:cond delay="0"/>
                                          </p:stCondLst>
                                        </p:cTn>
                                        <p:tgtEl>
                                          <p:spTgt spid="50"/>
                                        </p:tgtEl>
                                        <p:attrNameLst>
                                          <p:attrName>ppt_y</p:attrName>
                                        </p:attrNameLst>
                                      </p:cBhvr>
                                    </p:anim>
                                    <p:animRot by="-480000">
                                      <p:cBhvr>
                                        <p:cTn id="52"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图片 79">
            <a:extLst>
              <a:ext uri="{FF2B5EF4-FFF2-40B4-BE49-F238E27FC236}">
                <a16:creationId xmlns="" xmlns:a16="http://schemas.microsoft.com/office/drawing/2014/main" id="{735A563C-F60C-4E10-8020-1F0EEC15E3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4" name="矩形 63"/>
          <p:cNvSpPr/>
          <p:nvPr/>
        </p:nvSpPr>
        <p:spPr>
          <a:xfrm>
            <a:off x="5428370" y="1661432"/>
            <a:ext cx="2827147" cy="346249"/>
          </a:xfrm>
          <a:prstGeom prst="rect">
            <a:avLst/>
          </a:prstGeom>
          <a:ln w="15875">
            <a:noFill/>
          </a:ln>
        </p:spPr>
        <p:txBody>
          <a:bodyPr wrap="square" lIns="68580" tIns="34290" rIns="68580" bIns="3429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确定</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SQL</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瓶颈</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7" name="矩形 66"/>
          <p:cNvSpPr/>
          <p:nvPr/>
        </p:nvSpPr>
        <p:spPr>
          <a:xfrm>
            <a:off x="5453130" y="2421478"/>
            <a:ext cx="2827146" cy="623248"/>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解决</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SQL</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瓶颈问题</a:t>
            </a:r>
          </a:p>
          <a:p>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0" name="矩形 69"/>
          <p:cNvSpPr/>
          <p:nvPr/>
        </p:nvSpPr>
        <p:spPr>
          <a:xfrm>
            <a:off x="5475969" y="3240817"/>
            <a:ext cx="2827147" cy="346249"/>
          </a:xfrm>
          <a:prstGeom prst="rect">
            <a:avLst/>
          </a:prstGeom>
          <a:ln w="15875">
            <a:noFill/>
          </a:ln>
        </p:spPr>
        <p:txBody>
          <a:bodyPr wrap="square" lIns="68580" tIns="34290" rIns="68580" bIns="34290">
            <a:spAutoFit/>
          </a:bodyPr>
          <a:lstStyle/>
          <a:p>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SQL</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调优案例及调优</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效果</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3" name="矩形 72"/>
          <p:cNvSpPr/>
          <p:nvPr/>
        </p:nvSpPr>
        <p:spPr>
          <a:xfrm>
            <a:off x="5430250" y="4164522"/>
            <a:ext cx="2827146" cy="346249"/>
          </a:xfrm>
          <a:prstGeom prst="rect">
            <a:avLst/>
          </a:prstGeom>
          <a:ln w="15875">
            <a:noFill/>
          </a:ln>
        </p:spPr>
        <p:txBody>
          <a:bodyPr wrap="square" lIns="68580" tIns="34290" rIns="68580" bIns="3429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专题讨论</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 xmlns:a16="http://schemas.microsoft.com/office/drawing/2014/main" id="{3717D5C4-3B99-4DAC-A897-2DAC5DAD259B}"/>
              </a:ext>
            </a:extLst>
          </p:cNvPr>
          <p:cNvGrpSpPr/>
          <p:nvPr/>
        </p:nvGrpSpPr>
        <p:grpSpPr>
          <a:xfrm>
            <a:off x="482290" y="1748301"/>
            <a:ext cx="3221132" cy="1692605"/>
            <a:chOff x="599173" y="1327698"/>
            <a:chExt cx="3221132" cy="1692605"/>
          </a:xfrm>
        </p:grpSpPr>
        <p:sp>
          <p:nvSpPr>
            <p:cNvPr id="52" name="平行四边形 51"/>
            <p:cNvSpPr/>
            <p:nvPr/>
          </p:nvSpPr>
          <p:spPr>
            <a:xfrm>
              <a:off x="599173" y="1327698"/>
              <a:ext cx="3221132" cy="16926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15" name="Text Placeholder 4"/>
            <p:cNvSpPr txBox="1">
              <a:spLocks/>
            </p:cNvSpPr>
            <p:nvPr/>
          </p:nvSpPr>
          <p:spPr>
            <a:xfrm>
              <a:off x="1113211" y="1873516"/>
              <a:ext cx="2256285" cy="49678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7200" b="1" dirty="0">
                  <a:solidFill>
                    <a:schemeClr val="bg1"/>
                  </a:solidFill>
                  <a:latin typeface="微软雅黑" panose="020B0503020204020204" pitchFamily="34" charset="-122"/>
                  <a:ea typeface="微软雅黑" panose="020B0503020204020204" pitchFamily="34" charset="-122"/>
                </a:rPr>
                <a:t>目录</a:t>
              </a:r>
              <a:endParaRPr lang="en-US" altLang="zh-CN" sz="6000" b="1" dirty="0">
                <a:solidFill>
                  <a:schemeClr val="bg1"/>
                </a:solidFill>
                <a:latin typeface="微软雅黑" panose="020B0503020204020204" pitchFamily="34" charset="-122"/>
                <a:ea typeface="微软雅黑" panose="020B0503020204020204" pitchFamily="34" charset="-122"/>
              </a:endParaRPr>
            </a:p>
            <a:p>
              <a:pPr marL="0" indent="0" algn="ctr">
                <a:buNone/>
              </a:pPr>
              <a:r>
                <a:rPr lang="en-US" altLang="zh-CN" sz="2800" b="1" dirty="0">
                  <a:solidFill>
                    <a:schemeClr val="bg1"/>
                  </a:solidFill>
                  <a:latin typeface="微软雅黑" panose="020B0503020204020204" pitchFamily="34" charset="-122"/>
                  <a:ea typeface="微软雅黑" panose="020B0503020204020204" pitchFamily="34" charset="-122"/>
                </a:rPr>
                <a:t>Contents</a:t>
              </a:r>
              <a:endParaRPr lang="en-GB" sz="2800" b="1" dirty="0">
                <a:solidFill>
                  <a:schemeClr val="bg1"/>
                </a:solidFill>
                <a:latin typeface="微软雅黑" panose="020B0503020204020204" pitchFamily="34" charset="-122"/>
                <a:ea typeface="微软雅黑" panose="020B0503020204020204" pitchFamily="34" charset="-122"/>
              </a:endParaRPr>
            </a:p>
          </p:txBody>
        </p:sp>
      </p:grpSp>
      <p:grpSp>
        <p:nvGrpSpPr>
          <p:cNvPr id="81" name="组合 80">
            <a:extLst>
              <a:ext uri="{FF2B5EF4-FFF2-40B4-BE49-F238E27FC236}">
                <a16:creationId xmlns="" xmlns:a16="http://schemas.microsoft.com/office/drawing/2014/main" id="{1A751DA5-AB0D-4551-A7FB-145D7387CF6C}"/>
              </a:ext>
            </a:extLst>
          </p:cNvPr>
          <p:cNvGrpSpPr/>
          <p:nvPr/>
        </p:nvGrpSpPr>
        <p:grpSpPr>
          <a:xfrm>
            <a:off x="4803120" y="1558588"/>
            <a:ext cx="526267" cy="526267"/>
            <a:chOff x="3995936" y="1495374"/>
            <a:chExt cx="720080" cy="720080"/>
          </a:xfrm>
        </p:grpSpPr>
        <p:sp>
          <p:nvSpPr>
            <p:cNvPr id="82" name="椭圆 81">
              <a:extLst>
                <a:ext uri="{FF2B5EF4-FFF2-40B4-BE49-F238E27FC236}">
                  <a16:creationId xmlns="" xmlns:a16="http://schemas.microsoft.com/office/drawing/2014/main" id="{62447B69-16D1-4CB3-9A4F-AAA171F1789E}"/>
                </a:ext>
              </a:extLst>
            </p:cNvPr>
            <p:cNvSpPr/>
            <p:nvPr/>
          </p:nvSpPr>
          <p:spPr>
            <a:xfrm>
              <a:off x="3995936" y="1495374"/>
              <a:ext cx="720080" cy="720080"/>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TextBox 15">
              <a:extLst>
                <a:ext uri="{FF2B5EF4-FFF2-40B4-BE49-F238E27FC236}">
                  <a16:creationId xmlns="" xmlns:a16="http://schemas.microsoft.com/office/drawing/2014/main" id="{97800192-58E1-4129-997B-165089E2098A}"/>
                </a:ext>
              </a:extLst>
            </p:cNvPr>
            <p:cNvSpPr txBox="1"/>
            <p:nvPr/>
          </p:nvSpPr>
          <p:spPr>
            <a:xfrm>
              <a:off x="4023348" y="1567957"/>
              <a:ext cx="665025" cy="547462"/>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02</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84" name="组合 83">
            <a:extLst>
              <a:ext uri="{FF2B5EF4-FFF2-40B4-BE49-F238E27FC236}">
                <a16:creationId xmlns="" xmlns:a16="http://schemas.microsoft.com/office/drawing/2014/main" id="{3B010C03-ACC4-4BA5-AAA9-945AFA75CE5A}"/>
              </a:ext>
            </a:extLst>
          </p:cNvPr>
          <p:cNvGrpSpPr/>
          <p:nvPr/>
        </p:nvGrpSpPr>
        <p:grpSpPr>
          <a:xfrm>
            <a:off x="4773886" y="2381341"/>
            <a:ext cx="526267" cy="526267"/>
            <a:chOff x="3995936" y="1495374"/>
            <a:chExt cx="720080" cy="720080"/>
          </a:xfrm>
        </p:grpSpPr>
        <p:sp>
          <p:nvSpPr>
            <p:cNvPr id="85" name="椭圆 84">
              <a:extLst>
                <a:ext uri="{FF2B5EF4-FFF2-40B4-BE49-F238E27FC236}">
                  <a16:creationId xmlns="" xmlns:a16="http://schemas.microsoft.com/office/drawing/2014/main" id="{716AECF9-1DA1-4732-BCA7-927AABAA9811}"/>
                </a:ext>
              </a:extLst>
            </p:cNvPr>
            <p:cNvSpPr/>
            <p:nvPr/>
          </p:nvSpPr>
          <p:spPr>
            <a:xfrm>
              <a:off x="3995936" y="1495374"/>
              <a:ext cx="720080" cy="720080"/>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TextBox 15">
              <a:extLst>
                <a:ext uri="{FF2B5EF4-FFF2-40B4-BE49-F238E27FC236}">
                  <a16:creationId xmlns="" xmlns:a16="http://schemas.microsoft.com/office/drawing/2014/main" id="{FD21B08D-6018-4DAC-9BBD-3460A4617EA8}"/>
                </a:ext>
              </a:extLst>
            </p:cNvPr>
            <p:cNvSpPr txBox="1"/>
            <p:nvPr/>
          </p:nvSpPr>
          <p:spPr>
            <a:xfrm>
              <a:off x="4023348" y="1567957"/>
              <a:ext cx="665025" cy="547462"/>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03</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87" name="组合 86">
            <a:extLst>
              <a:ext uri="{FF2B5EF4-FFF2-40B4-BE49-F238E27FC236}">
                <a16:creationId xmlns="" xmlns:a16="http://schemas.microsoft.com/office/drawing/2014/main" id="{E942ABB5-66F9-49E7-A564-EDC2EF83C9F9}"/>
              </a:ext>
            </a:extLst>
          </p:cNvPr>
          <p:cNvGrpSpPr/>
          <p:nvPr/>
        </p:nvGrpSpPr>
        <p:grpSpPr>
          <a:xfrm>
            <a:off x="4780989" y="3204370"/>
            <a:ext cx="526267" cy="526267"/>
            <a:chOff x="3995936" y="1495374"/>
            <a:chExt cx="720080" cy="720080"/>
          </a:xfrm>
        </p:grpSpPr>
        <p:sp>
          <p:nvSpPr>
            <p:cNvPr id="88" name="椭圆 87">
              <a:extLst>
                <a:ext uri="{FF2B5EF4-FFF2-40B4-BE49-F238E27FC236}">
                  <a16:creationId xmlns="" xmlns:a16="http://schemas.microsoft.com/office/drawing/2014/main" id="{BA99E097-93B8-41AD-8995-71E64B4744B6}"/>
                </a:ext>
              </a:extLst>
            </p:cNvPr>
            <p:cNvSpPr/>
            <p:nvPr/>
          </p:nvSpPr>
          <p:spPr>
            <a:xfrm>
              <a:off x="3995936" y="1495374"/>
              <a:ext cx="720080" cy="720080"/>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TextBox 15">
              <a:extLst>
                <a:ext uri="{FF2B5EF4-FFF2-40B4-BE49-F238E27FC236}">
                  <a16:creationId xmlns="" xmlns:a16="http://schemas.microsoft.com/office/drawing/2014/main" id="{31C18FDC-FA39-4063-9381-CB8A4BBCDA2C}"/>
                </a:ext>
              </a:extLst>
            </p:cNvPr>
            <p:cNvSpPr txBox="1"/>
            <p:nvPr/>
          </p:nvSpPr>
          <p:spPr>
            <a:xfrm>
              <a:off x="4023348" y="1567957"/>
              <a:ext cx="665025" cy="547462"/>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04</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90" name="组合 89">
            <a:extLst>
              <a:ext uri="{FF2B5EF4-FFF2-40B4-BE49-F238E27FC236}">
                <a16:creationId xmlns="" xmlns:a16="http://schemas.microsoft.com/office/drawing/2014/main" id="{1E2240AD-E5BD-432C-80C9-D4608992E5C3}"/>
              </a:ext>
            </a:extLst>
          </p:cNvPr>
          <p:cNvGrpSpPr/>
          <p:nvPr/>
        </p:nvGrpSpPr>
        <p:grpSpPr>
          <a:xfrm>
            <a:off x="4794851" y="4057614"/>
            <a:ext cx="526267" cy="526267"/>
            <a:chOff x="3995936" y="1495374"/>
            <a:chExt cx="720080" cy="720080"/>
          </a:xfrm>
        </p:grpSpPr>
        <p:sp>
          <p:nvSpPr>
            <p:cNvPr id="91" name="椭圆 90">
              <a:extLst>
                <a:ext uri="{FF2B5EF4-FFF2-40B4-BE49-F238E27FC236}">
                  <a16:creationId xmlns="" xmlns:a16="http://schemas.microsoft.com/office/drawing/2014/main" id="{19CBBD8C-C211-4800-B5BF-544BEBD08D7A}"/>
                </a:ext>
              </a:extLst>
            </p:cNvPr>
            <p:cNvSpPr/>
            <p:nvPr/>
          </p:nvSpPr>
          <p:spPr>
            <a:xfrm>
              <a:off x="3995936" y="1495374"/>
              <a:ext cx="720080" cy="720080"/>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TextBox 15">
              <a:extLst>
                <a:ext uri="{FF2B5EF4-FFF2-40B4-BE49-F238E27FC236}">
                  <a16:creationId xmlns="" xmlns:a16="http://schemas.microsoft.com/office/drawing/2014/main" id="{7CCDCB26-4EF3-47CE-96CB-448B94143D0F}"/>
                </a:ext>
              </a:extLst>
            </p:cNvPr>
            <p:cNvSpPr txBox="1"/>
            <p:nvPr/>
          </p:nvSpPr>
          <p:spPr>
            <a:xfrm>
              <a:off x="4023348" y="1567957"/>
              <a:ext cx="665025" cy="547462"/>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05</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 xmlns:a16="http://schemas.microsoft.com/office/drawing/2014/main" id="{370CEC8A-04DF-4AE8-B83A-6FAD798611AB}"/>
              </a:ext>
            </a:extLst>
          </p:cNvPr>
          <p:cNvGrpSpPr/>
          <p:nvPr/>
        </p:nvGrpSpPr>
        <p:grpSpPr>
          <a:xfrm>
            <a:off x="4773886" y="746328"/>
            <a:ext cx="526267" cy="526267"/>
            <a:chOff x="3995936" y="1495374"/>
            <a:chExt cx="720080" cy="720080"/>
          </a:xfrm>
        </p:grpSpPr>
        <p:sp>
          <p:nvSpPr>
            <p:cNvPr id="23" name="椭圆 22">
              <a:extLst>
                <a:ext uri="{FF2B5EF4-FFF2-40B4-BE49-F238E27FC236}">
                  <a16:creationId xmlns="" xmlns:a16="http://schemas.microsoft.com/office/drawing/2014/main" id="{034C1821-9DA5-4395-A05C-69E447A05284}"/>
                </a:ext>
              </a:extLst>
            </p:cNvPr>
            <p:cNvSpPr/>
            <p:nvPr/>
          </p:nvSpPr>
          <p:spPr>
            <a:xfrm>
              <a:off x="3995936" y="1495374"/>
              <a:ext cx="720080" cy="720080"/>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15">
              <a:extLst>
                <a:ext uri="{FF2B5EF4-FFF2-40B4-BE49-F238E27FC236}">
                  <a16:creationId xmlns="" xmlns:a16="http://schemas.microsoft.com/office/drawing/2014/main" id="{9CDA9B0D-D67D-46AA-907B-FCCA9488CBCC}"/>
                </a:ext>
              </a:extLst>
            </p:cNvPr>
            <p:cNvSpPr txBox="1"/>
            <p:nvPr/>
          </p:nvSpPr>
          <p:spPr>
            <a:xfrm>
              <a:off x="4023348" y="1567957"/>
              <a:ext cx="599832" cy="493794"/>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01</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25" name="TextBox 48">
            <a:extLst>
              <a:ext uri="{FF2B5EF4-FFF2-40B4-BE49-F238E27FC236}">
                <a16:creationId xmlns="" xmlns:a16="http://schemas.microsoft.com/office/drawing/2014/main" id="{A3679223-152C-4E40-8FD5-75FC3CDCB588}"/>
              </a:ext>
            </a:extLst>
          </p:cNvPr>
          <p:cNvSpPr txBox="1"/>
          <p:nvPr/>
        </p:nvSpPr>
        <p:spPr>
          <a:xfrm>
            <a:off x="5476583" y="807162"/>
            <a:ext cx="3055857" cy="346251"/>
          </a:xfrm>
          <a:prstGeom prst="rect">
            <a:avLst/>
          </a:prstGeom>
          <a:noFill/>
        </p:spPr>
        <p:txBody>
          <a:bodyPr wrap="square" lIns="68584" tIns="34291" rIns="68584" bIns="34291" rtlCol="0">
            <a:spAutoFit/>
          </a:bodyPr>
          <a:lstStyle/>
          <a:p>
            <a:pPr fontAlgn="ct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数据库基础架构和理论基础</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933656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wipe(left)">
                                      <p:cBhvr>
                                        <p:cTn id="22" dur="500"/>
                                        <p:tgtEl>
                                          <p:spTgt spid="8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left)">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wipe(left)">
                                      <p:cBhvr>
                                        <p:cTn id="30" dur="500"/>
                                        <p:tgtEl>
                                          <p:spTgt spid="8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wipe(left)">
                                      <p:cBhvr>
                                        <p:cTn id="33" dur="500"/>
                                        <p:tgtEl>
                                          <p:spTgt spid="6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7"/>
                                        </p:tgtEl>
                                        <p:attrNameLst>
                                          <p:attrName>style.visibility</p:attrName>
                                        </p:attrNameLst>
                                      </p:cBhvr>
                                      <p:to>
                                        <p:strVal val="visible"/>
                                      </p:to>
                                    </p:set>
                                    <p:animEffect transition="in" filter="wipe(left)">
                                      <p:cBhvr>
                                        <p:cTn id="38" dur="500"/>
                                        <p:tgtEl>
                                          <p:spTgt spid="87"/>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wipe(left)">
                                      <p:cBhvr>
                                        <p:cTn id="41" dur="500"/>
                                        <p:tgtEl>
                                          <p:spTgt spid="7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90"/>
                                        </p:tgtEl>
                                        <p:attrNameLst>
                                          <p:attrName>style.visibility</p:attrName>
                                        </p:attrNameLst>
                                      </p:cBhvr>
                                      <p:to>
                                        <p:strVal val="visible"/>
                                      </p:to>
                                    </p:set>
                                    <p:animEffect transition="in" filter="wipe(left)">
                                      <p:cBhvr>
                                        <p:cTn id="46" dur="500"/>
                                        <p:tgtEl>
                                          <p:spTgt spid="9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wipe(left)">
                                      <p:cBhvr>
                                        <p:cTn id="49"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7" grpId="0"/>
      <p:bldP spid="70" grpId="0"/>
      <p:bldP spid="73"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a:extLst>
              <a:ext uri="{FF2B5EF4-FFF2-40B4-BE49-F238E27FC236}">
                <a16:creationId xmlns="" xmlns:a16="http://schemas.microsoft.com/office/drawing/2014/main" id="{2EB60552-7E87-4B44-81A3-F00B51F95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5" name="矩形 44"/>
          <p:cNvSpPr/>
          <p:nvPr/>
        </p:nvSpPr>
        <p:spPr>
          <a:xfrm>
            <a:off x="1062323" y="579676"/>
            <a:ext cx="7272808" cy="3754874"/>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rPr>
              <a:t>1</a:t>
            </a:r>
            <a:r>
              <a:rPr lang="zh-CN" altLang="zh-CN" sz="1400" dirty="0">
                <a:latin typeface="微软雅黑" panose="020B0503020204020204" pitchFamily="34" charset="-122"/>
                <a:ea typeface="微软雅黑" panose="020B0503020204020204" pitchFamily="34" charset="-122"/>
              </a:rPr>
              <a:t>）消除</a:t>
            </a:r>
            <a:r>
              <a:rPr lang="zh-CN" altLang="zh-CN" sz="1400" dirty="0" smtClean="0">
                <a:latin typeface="微软雅黑" panose="020B0503020204020204" pitchFamily="34" charset="-122"/>
                <a:ea typeface="微软雅黑" panose="020B0503020204020204" pitchFamily="34" charset="-122"/>
              </a:rPr>
              <a:t>视图</a:t>
            </a:r>
            <a:endParaRPr lang="en-US" altLang="zh-CN" sz="1400" dirty="0">
              <a:latin typeface="微软雅黑" panose="020B0503020204020204" pitchFamily="34" charset="-122"/>
              <a:ea typeface="微软雅黑" panose="020B0503020204020204" pitchFamily="34" charset="-122"/>
            </a:endParaRPr>
          </a:p>
          <a:p>
            <a:r>
              <a:rPr lang="en-US" altLang="zh-CN" sz="1400" dirty="0" smtClean="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大数据</a:t>
            </a:r>
            <a:r>
              <a:rPr lang="zh-CN" altLang="en-US" sz="1400" dirty="0" smtClean="0">
                <a:latin typeface="微软雅黑" panose="020B0503020204020204" pitchFamily="34" charset="-122"/>
                <a:ea typeface="微软雅黑" panose="020B0503020204020204" pitchFamily="34" charset="-122"/>
              </a:rPr>
              <a:t>量业务中，把视图对应表名和查询字段改写为普通查询。</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en-US" altLang="zh-CN" sz="1400" dirty="0" smtClean="0">
                <a:latin typeface="微软雅黑" panose="020B0503020204020204" pitchFamily="34" charset="-122"/>
                <a:ea typeface="微软雅黑" panose="020B0503020204020204" pitchFamily="34" charset="-122"/>
              </a:rPr>
              <a:t>2</a:t>
            </a:r>
            <a:r>
              <a:rPr lang="zh-CN" altLang="en-US" sz="1400" dirty="0" smtClean="0">
                <a:latin typeface="微软雅黑" panose="020B0503020204020204" pitchFamily="34" charset="-122"/>
                <a:ea typeface="微软雅黑" panose="020B0503020204020204" pitchFamily="34" charset="-122"/>
              </a:rPr>
              <a:t>）</a:t>
            </a:r>
            <a:r>
              <a:rPr lang="zh-CN" altLang="zh-CN" sz="1400" dirty="0" smtClean="0">
                <a:latin typeface="微软雅黑" panose="020B0503020204020204" pitchFamily="34" charset="-122"/>
                <a:ea typeface="微软雅黑" panose="020B0503020204020204" pitchFamily="34" charset="-122"/>
              </a:rPr>
              <a:t>标量</a:t>
            </a:r>
            <a:r>
              <a:rPr lang="zh-CN" altLang="zh-CN" sz="1400" dirty="0">
                <a:latin typeface="微软雅黑" panose="020B0503020204020204" pitchFamily="34" charset="-122"/>
                <a:ea typeface="微软雅黑" panose="020B0503020204020204" pitchFamily="34" charset="-122"/>
              </a:rPr>
              <a:t>子查询改为外连接</a:t>
            </a:r>
          </a:p>
          <a:p>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原</a:t>
            </a:r>
            <a:r>
              <a:rPr lang="en-US" altLang="zh-CN" sz="1400" dirty="0" smtClean="0">
                <a:latin typeface="微软雅黑" panose="020B0503020204020204" pitchFamily="34" charset="-122"/>
                <a:ea typeface="微软雅黑" panose="020B0503020204020204" pitchFamily="34" charset="-122"/>
              </a:rPr>
              <a:t>SQL</a:t>
            </a:r>
            <a:r>
              <a:rPr lang="zh-CN" altLang="en-US" sz="1400" dirty="0" smtClean="0">
                <a:latin typeface="微软雅黑" panose="020B0503020204020204" pitchFamily="34" charset="-122"/>
                <a:ea typeface="微软雅黑" panose="020B0503020204020204" pitchFamily="34" charset="-122"/>
              </a:rPr>
              <a:t>语句中存在多个标量子查询时，应分别改为相应内嵌式图并下沉，同时，分别和原主查询表进行</a:t>
            </a:r>
            <a:r>
              <a:rPr lang="en-US" altLang="zh-CN" sz="1400" dirty="0" smtClean="0">
                <a:latin typeface="微软雅黑" panose="020B0503020204020204" pitchFamily="34" charset="-122"/>
                <a:ea typeface="微软雅黑" panose="020B0503020204020204" pitchFamily="34" charset="-122"/>
              </a:rPr>
              <a:t>outer join</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标量子查询改写为内嵌视图的适用场景，包括但不限于如下场景：</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①原</a:t>
            </a:r>
            <a:r>
              <a:rPr lang="en-US" altLang="zh-CN" sz="1400" dirty="0" smtClean="0">
                <a:latin typeface="微软雅黑" panose="020B0503020204020204" pitchFamily="34" charset="-122"/>
                <a:ea typeface="微软雅黑" panose="020B0503020204020204" pitchFamily="34" charset="-122"/>
              </a:rPr>
              <a:t>SQL</a:t>
            </a:r>
            <a:r>
              <a:rPr lang="zh-CN" altLang="en-US" sz="1400" dirty="0" smtClean="0">
                <a:latin typeface="微软雅黑" panose="020B0503020204020204" pitchFamily="34" charset="-122"/>
                <a:ea typeface="微软雅黑" panose="020B0503020204020204" pitchFamily="34" charset="-122"/>
              </a:rPr>
              <a:t>语句中包含标量子查询，且原</a:t>
            </a:r>
            <a:r>
              <a:rPr lang="en-US" altLang="zh-CN" sz="1400" dirty="0" smtClean="0">
                <a:latin typeface="微软雅黑" panose="020B0503020204020204" pitchFamily="34" charset="-122"/>
                <a:ea typeface="微软雅黑" panose="020B0503020204020204" pitchFamily="34" charset="-122"/>
              </a:rPr>
              <a:t>SQL</a:t>
            </a:r>
            <a:r>
              <a:rPr lang="zh-CN" altLang="en-US" sz="1400" dirty="0" smtClean="0">
                <a:latin typeface="微软雅黑" panose="020B0503020204020204" pitchFamily="34" charset="-122"/>
                <a:ea typeface="微软雅黑" panose="020B0503020204020204" pitchFamily="34" charset="-122"/>
              </a:rPr>
              <a:t>语句存在性能问题；</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②原</a:t>
            </a:r>
            <a:r>
              <a:rPr lang="en-US" altLang="zh-CN" sz="1400" dirty="0" smtClean="0">
                <a:latin typeface="微软雅黑" panose="020B0503020204020204" pitchFamily="34" charset="-122"/>
                <a:ea typeface="微软雅黑" panose="020B0503020204020204" pitchFamily="34" charset="-122"/>
              </a:rPr>
              <a:t>SQL</a:t>
            </a:r>
            <a:r>
              <a:rPr lang="zh-CN" altLang="en-US" sz="1400" dirty="0" smtClean="0">
                <a:latin typeface="微软雅黑" panose="020B0503020204020204" pitchFamily="34" charset="-122"/>
                <a:ea typeface="微软雅黑" panose="020B0503020204020204" pitchFamily="34" charset="-122"/>
              </a:rPr>
              <a:t>语句中包含标量子查询，且原</a:t>
            </a:r>
            <a:r>
              <a:rPr lang="en-US" altLang="zh-CN" sz="1400" dirty="0" smtClean="0">
                <a:latin typeface="微软雅黑" panose="020B0503020204020204" pitchFamily="34" charset="-122"/>
                <a:ea typeface="微软雅黑" panose="020B0503020204020204" pitchFamily="34" charset="-122"/>
              </a:rPr>
              <a:t>SQL</a:t>
            </a:r>
            <a:r>
              <a:rPr lang="zh-CN" altLang="en-US" sz="1400" dirty="0" smtClean="0">
                <a:latin typeface="微软雅黑" panose="020B0503020204020204" pitchFamily="34" charset="-122"/>
                <a:ea typeface="微软雅黑" panose="020B0503020204020204" pitchFamily="34" charset="-122"/>
              </a:rPr>
              <a:t>语句消耗较多系统资源。</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3</a:t>
            </a: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update</a:t>
            </a:r>
            <a:r>
              <a:rPr lang="zh-CN" altLang="zh-CN" sz="1400" dirty="0">
                <a:latin typeface="微软雅黑" panose="020B0503020204020204" pitchFamily="34" charset="-122"/>
                <a:ea typeface="微软雅黑" panose="020B0503020204020204" pitchFamily="34" charset="-122"/>
              </a:rPr>
              <a:t>改为</a:t>
            </a:r>
            <a:r>
              <a:rPr lang="en-US" altLang="zh-CN" sz="1400" dirty="0">
                <a:latin typeface="微软雅黑" panose="020B0503020204020204" pitchFamily="34" charset="-122"/>
                <a:ea typeface="微软雅黑" panose="020B0503020204020204" pitchFamily="34" charset="-122"/>
              </a:rPr>
              <a:t>merge </a:t>
            </a:r>
            <a:r>
              <a:rPr lang="en-US" altLang="zh-CN" sz="1400" dirty="0" smtClean="0">
                <a:latin typeface="微软雅黑" panose="020B0503020204020204" pitchFamily="34" charset="-122"/>
                <a:ea typeface="微软雅黑" panose="020B0503020204020204" pitchFamily="34" charset="-122"/>
              </a:rPr>
              <a:t>into</a:t>
            </a:r>
          </a:p>
          <a:p>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4</a:t>
            </a:r>
            <a:r>
              <a:rPr lang="zh-CN" altLang="zh-CN" sz="1400" dirty="0">
                <a:latin typeface="微软雅黑" panose="020B0503020204020204" pitchFamily="34" charset="-122"/>
                <a:ea typeface="微软雅黑" panose="020B0503020204020204" pitchFamily="34" charset="-122"/>
              </a:rPr>
              <a:t>）正确使用分析函数</a:t>
            </a:r>
          </a:p>
          <a:p>
            <a:endParaRPr lang="zh-CN" altLang="zh-CN" sz="1400" dirty="0">
              <a:solidFill>
                <a:schemeClr val="accent1"/>
              </a:solidFill>
              <a:latin typeface="微软雅黑" panose="020B0503020204020204" pitchFamily="34" charset="-122"/>
              <a:ea typeface="微软雅黑" panose="020B0503020204020204" pitchFamily="34" charset="-122"/>
            </a:endParaRPr>
          </a:p>
        </p:txBody>
      </p:sp>
      <p:sp>
        <p:nvSpPr>
          <p:cNvPr id="5" name="Title 1"/>
          <p:cNvSpPr txBox="1">
            <a:spLocks/>
          </p:cNvSpPr>
          <p:nvPr/>
        </p:nvSpPr>
        <p:spPr>
          <a:xfrm>
            <a:off x="899592" y="17604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smtClean="0">
                <a:solidFill>
                  <a:schemeClr val="tx1"/>
                </a:solidFill>
                <a:latin typeface="微软雅黑" panose="020B0503020204020204" pitchFamily="34" charset="-122"/>
                <a:ea typeface="微软雅黑" panose="020B0503020204020204" pitchFamily="34" charset="-122"/>
              </a:rPr>
              <a:t>SQL</a:t>
            </a:r>
            <a:r>
              <a:rPr lang="zh-CN" altLang="en-US" sz="1800" b="1" dirty="0" smtClean="0">
                <a:solidFill>
                  <a:schemeClr val="tx1"/>
                </a:solidFill>
                <a:latin typeface="微软雅黑" panose="020B0503020204020204" pitchFamily="34" charset="-122"/>
                <a:ea typeface="微软雅黑" panose="020B0503020204020204" pitchFamily="34" charset="-122"/>
              </a:rPr>
              <a:t>改写</a:t>
            </a:r>
            <a:endParaRPr lang="en-GB" altLang="zh-CN" sz="1800"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7725140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a:extLst>
              <a:ext uri="{FF2B5EF4-FFF2-40B4-BE49-F238E27FC236}">
                <a16:creationId xmlns="" xmlns:a16="http://schemas.microsoft.com/office/drawing/2014/main" id="{2EB60552-7E87-4B44-81A3-F00B51F95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5" name="矩形 44"/>
          <p:cNvSpPr/>
          <p:nvPr/>
        </p:nvSpPr>
        <p:spPr>
          <a:xfrm>
            <a:off x="1062323" y="579676"/>
            <a:ext cx="7272808" cy="4185761"/>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rPr>
              <a:t>5</a:t>
            </a: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with as </a:t>
            </a:r>
            <a:r>
              <a:rPr lang="zh-CN" altLang="zh-CN" sz="1400" dirty="0">
                <a:latin typeface="微软雅黑" panose="020B0503020204020204" pitchFamily="34" charset="-122"/>
                <a:ea typeface="微软雅黑" panose="020B0503020204020204" pitchFamily="34" charset="-122"/>
              </a:rPr>
              <a:t>去除多次</a:t>
            </a:r>
            <a:r>
              <a:rPr lang="zh-CN" altLang="zh-CN" sz="1400" dirty="0" smtClean="0">
                <a:latin typeface="微软雅黑" panose="020B0503020204020204" pitchFamily="34" charset="-122"/>
                <a:ea typeface="微软雅黑" panose="020B0503020204020204" pitchFamily="34" charset="-122"/>
              </a:rPr>
              <a:t>扫描</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endParaRPr lang="zh-CN"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6</a:t>
            </a: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union </a:t>
            </a:r>
            <a:r>
              <a:rPr lang="zh-CN" altLang="zh-CN" sz="1400" dirty="0">
                <a:latin typeface="微软雅黑" panose="020B0503020204020204" pitchFamily="34" charset="-122"/>
                <a:ea typeface="微软雅黑" panose="020B0503020204020204" pitchFamily="34" charset="-122"/>
              </a:rPr>
              <a:t>改为</a:t>
            </a:r>
            <a:r>
              <a:rPr lang="en-US" altLang="zh-CN" sz="1400" dirty="0" smtClean="0">
                <a:latin typeface="微软雅黑" panose="020B0503020204020204" pitchFamily="34" charset="-122"/>
                <a:ea typeface="微软雅黑" panose="020B0503020204020204" pitchFamily="34" charset="-122"/>
              </a:rPr>
              <a:t>or</a:t>
            </a:r>
          </a:p>
          <a:p>
            <a:endParaRPr lang="en-US" altLang="zh-CN" sz="1400" dirty="0">
              <a:latin typeface="微软雅黑" panose="020B0503020204020204" pitchFamily="34" charset="-122"/>
              <a:ea typeface="微软雅黑" panose="020B0503020204020204" pitchFamily="34" charset="-122"/>
            </a:endParaRPr>
          </a:p>
          <a:p>
            <a:endParaRPr lang="zh-CN"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7</a:t>
            </a: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or </a:t>
            </a:r>
            <a:r>
              <a:rPr lang="zh-CN" altLang="zh-CN" sz="1400" dirty="0">
                <a:latin typeface="微软雅黑" panose="020B0503020204020204" pitchFamily="34" charset="-122"/>
                <a:ea typeface="微软雅黑" panose="020B0503020204020204" pitchFamily="34" charset="-122"/>
              </a:rPr>
              <a:t>改为</a:t>
            </a:r>
            <a:r>
              <a:rPr lang="en-US" altLang="zh-CN" sz="1400" dirty="0" smtClean="0">
                <a:latin typeface="微软雅黑" panose="020B0503020204020204" pitchFamily="34" charset="-122"/>
                <a:ea typeface="微软雅黑" panose="020B0503020204020204" pitchFamily="34" charset="-122"/>
              </a:rPr>
              <a:t>union</a:t>
            </a:r>
          </a:p>
          <a:p>
            <a:endParaRPr lang="en-US" altLang="zh-CN" sz="1400" dirty="0">
              <a:latin typeface="微软雅黑" panose="020B0503020204020204" pitchFamily="34" charset="-122"/>
              <a:ea typeface="微软雅黑" panose="020B0503020204020204" pitchFamily="34" charset="-122"/>
            </a:endParaRPr>
          </a:p>
          <a:p>
            <a:endParaRPr lang="zh-CN"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8</a:t>
            </a: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in</a:t>
            </a:r>
            <a:r>
              <a:rPr lang="zh-CN" altLang="zh-CN" sz="1400" dirty="0">
                <a:latin typeface="微软雅黑" panose="020B0503020204020204" pitchFamily="34" charset="-122"/>
                <a:ea typeface="微软雅黑" panose="020B0503020204020204" pitchFamily="34" charset="-122"/>
              </a:rPr>
              <a:t>改为</a:t>
            </a:r>
            <a:r>
              <a:rPr lang="en-US" altLang="zh-CN" sz="1400" dirty="0">
                <a:latin typeface="微软雅黑" panose="020B0503020204020204" pitchFamily="34" charset="-122"/>
                <a:ea typeface="微软雅黑" panose="020B0503020204020204" pitchFamily="34" charset="-122"/>
              </a:rPr>
              <a:t>join</a:t>
            </a:r>
          </a:p>
          <a:p>
            <a:r>
              <a:rPr lang="en-US" altLang="zh-CN" sz="1400" dirty="0">
                <a:latin typeface="微软雅黑" panose="020B0503020204020204" pitchFamily="34" charset="-122"/>
                <a:ea typeface="微软雅黑" panose="020B0503020204020204" pitchFamily="34" charset="-122"/>
              </a:rPr>
              <a:t>——in</a:t>
            </a:r>
            <a:r>
              <a:rPr lang="zh-CN" altLang="en-US" sz="1400" dirty="0">
                <a:latin typeface="微软雅黑" panose="020B0503020204020204" pitchFamily="34" charset="-122"/>
                <a:ea typeface="微软雅黑" panose="020B0503020204020204" pitchFamily="34" charset="-122"/>
              </a:rPr>
              <a:t>改为</a:t>
            </a:r>
            <a:r>
              <a:rPr lang="en-US" altLang="zh-CN" sz="1400" dirty="0">
                <a:latin typeface="微软雅黑" panose="020B0503020204020204" pitchFamily="34" charset="-122"/>
                <a:ea typeface="微软雅黑" panose="020B0503020204020204" pitchFamily="34" charset="-122"/>
              </a:rPr>
              <a:t>join</a:t>
            </a:r>
            <a:r>
              <a:rPr lang="zh-CN" altLang="en-US" sz="1400" dirty="0">
                <a:latin typeface="微软雅黑" panose="020B0503020204020204" pitchFamily="34" charset="-122"/>
                <a:ea typeface="微软雅黑" panose="020B0503020204020204" pitchFamily="34" charset="-122"/>
              </a:rPr>
              <a:t>后，需要将结果集去重（</a:t>
            </a:r>
            <a:r>
              <a:rPr lang="en-US" altLang="zh-CN" sz="1400" dirty="0">
                <a:latin typeface="微软雅黑" panose="020B0503020204020204" pitchFamily="34" charset="-122"/>
                <a:ea typeface="微软雅黑" panose="020B0503020204020204" pitchFamily="34" charset="-122"/>
              </a:rPr>
              <a:t>distinct</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9</a:t>
            </a: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in</a:t>
            </a:r>
            <a:r>
              <a:rPr lang="zh-CN" altLang="zh-CN" sz="1400" dirty="0">
                <a:latin typeface="微软雅黑" panose="020B0503020204020204" pitchFamily="34" charset="-122"/>
                <a:ea typeface="微软雅黑" panose="020B0503020204020204" pitchFamily="34" charset="-122"/>
              </a:rPr>
              <a:t>改为</a:t>
            </a:r>
            <a:r>
              <a:rPr lang="en-US" altLang="zh-CN" sz="1400" dirty="0" smtClean="0">
                <a:latin typeface="微软雅黑" panose="020B0503020204020204" pitchFamily="34" charset="-122"/>
                <a:ea typeface="微软雅黑" panose="020B0503020204020204" pitchFamily="34" charset="-122"/>
              </a:rPr>
              <a:t>exists</a:t>
            </a:r>
          </a:p>
          <a:p>
            <a:endParaRPr lang="en-US" altLang="zh-CN" sz="1400" dirty="0">
              <a:latin typeface="微软雅黑" panose="020B0503020204020204" pitchFamily="34" charset="-122"/>
              <a:ea typeface="微软雅黑" panose="020B0503020204020204" pitchFamily="34" charset="-122"/>
            </a:endParaRPr>
          </a:p>
          <a:p>
            <a:endParaRPr lang="zh-CN"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10</a:t>
            </a: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not in</a:t>
            </a:r>
            <a:r>
              <a:rPr lang="zh-CN" altLang="zh-CN" sz="1400" dirty="0">
                <a:latin typeface="微软雅黑" panose="020B0503020204020204" pitchFamily="34" charset="-122"/>
                <a:ea typeface="微软雅黑" panose="020B0503020204020204" pitchFamily="34" charset="-122"/>
              </a:rPr>
              <a:t>改为</a:t>
            </a:r>
            <a:r>
              <a:rPr lang="en-US" altLang="zh-CN" sz="1400" dirty="0">
                <a:latin typeface="微软雅黑" panose="020B0503020204020204" pitchFamily="34" charset="-122"/>
                <a:ea typeface="微软雅黑" panose="020B0503020204020204" pitchFamily="34" charset="-122"/>
              </a:rPr>
              <a:t>not exists</a:t>
            </a:r>
            <a:endParaRPr lang="zh-CN" altLang="zh-CN" sz="1400" dirty="0">
              <a:latin typeface="微软雅黑" panose="020B0503020204020204" pitchFamily="34" charset="-122"/>
              <a:ea typeface="微软雅黑" panose="020B0503020204020204" pitchFamily="34" charset="-122"/>
            </a:endParaRPr>
          </a:p>
          <a:p>
            <a:endParaRPr lang="zh-CN" altLang="zh-CN" sz="1400" dirty="0">
              <a:solidFill>
                <a:schemeClr val="accent1"/>
              </a:solidFill>
              <a:latin typeface="微软雅黑" panose="020B0503020204020204" pitchFamily="34" charset="-122"/>
              <a:ea typeface="微软雅黑" panose="020B0503020204020204" pitchFamily="34" charset="-122"/>
            </a:endParaRPr>
          </a:p>
          <a:p>
            <a:endParaRPr lang="en-US" altLang="zh-CN" sz="1400" dirty="0">
              <a:solidFill>
                <a:schemeClr val="accent1"/>
              </a:solidFill>
              <a:latin typeface="微软雅黑" panose="020B0503020204020204" pitchFamily="34" charset="-122"/>
              <a:ea typeface="微软雅黑" panose="020B0503020204020204" pitchFamily="34" charset="-122"/>
            </a:endParaRPr>
          </a:p>
        </p:txBody>
      </p:sp>
      <p:sp>
        <p:nvSpPr>
          <p:cNvPr id="5" name="Title 1"/>
          <p:cNvSpPr txBox="1">
            <a:spLocks/>
          </p:cNvSpPr>
          <p:nvPr/>
        </p:nvSpPr>
        <p:spPr>
          <a:xfrm>
            <a:off x="899592" y="17604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smtClean="0">
                <a:solidFill>
                  <a:schemeClr val="tx1"/>
                </a:solidFill>
                <a:latin typeface="微软雅黑" panose="020B0503020204020204" pitchFamily="34" charset="-122"/>
                <a:ea typeface="微软雅黑" panose="020B0503020204020204" pitchFamily="34" charset="-122"/>
              </a:rPr>
              <a:t>SQL</a:t>
            </a:r>
            <a:r>
              <a:rPr lang="zh-CN" altLang="en-US" sz="1800" b="1" dirty="0" smtClean="0">
                <a:solidFill>
                  <a:schemeClr val="tx1"/>
                </a:solidFill>
                <a:latin typeface="微软雅黑" panose="020B0503020204020204" pitchFamily="34" charset="-122"/>
                <a:ea typeface="微软雅黑" panose="020B0503020204020204" pitchFamily="34" charset="-122"/>
              </a:rPr>
              <a:t>改写</a:t>
            </a:r>
            <a:endParaRPr lang="en-GB" altLang="zh-CN" sz="1800"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346187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a:extLst>
              <a:ext uri="{FF2B5EF4-FFF2-40B4-BE49-F238E27FC236}">
                <a16:creationId xmlns="" xmlns:a16="http://schemas.microsoft.com/office/drawing/2014/main" id="{2EB60552-7E87-4B44-81A3-F00B51F95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5" name="矩形 44"/>
          <p:cNvSpPr/>
          <p:nvPr/>
        </p:nvSpPr>
        <p:spPr>
          <a:xfrm>
            <a:off x="1062323" y="579676"/>
            <a:ext cx="7272808" cy="3539430"/>
          </a:xfrm>
          <a:prstGeom prst="rect">
            <a:avLst/>
          </a:prstGeom>
        </p:spPr>
        <p:txBody>
          <a:bodyPr wrap="square">
            <a:spAutoFit/>
          </a:bodyPr>
          <a:lstStyle/>
          <a:p>
            <a:r>
              <a:rPr lang="en-US" altLang="zh-CN" sz="1400" dirty="0" smtClean="0">
                <a:latin typeface="微软雅黑" panose="020B0503020204020204" pitchFamily="34" charset="-122"/>
                <a:ea typeface="微软雅黑" panose="020B0503020204020204" pitchFamily="34" charset="-122"/>
              </a:rPr>
              <a:t>11</a:t>
            </a: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not exists </a:t>
            </a:r>
            <a:r>
              <a:rPr lang="zh-CN" altLang="zh-CN" sz="1400" dirty="0">
                <a:latin typeface="微软雅黑" panose="020B0503020204020204" pitchFamily="34" charset="-122"/>
                <a:ea typeface="微软雅黑" panose="020B0503020204020204" pitchFamily="34" charset="-122"/>
              </a:rPr>
              <a:t>改为</a:t>
            </a:r>
            <a:r>
              <a:rPr lang="en-US" altLang="zh-CN" sz="1400" dirty="0">
                <a:latin typeface="微软雅黑" panose="020B0503020204020204" pitchFamily="34" charset="-122"/>
                <a:ea typeface="微软雅黑" panose="020B0503020204020204" pitchFamily="34" charset="-122"/>
              </a:rPr>
              <a:t>not </a:t>
            </a:r>
            <a:r>
              <a:rPr lang="en-US" altLang="zh-CN" sz="1400" dirty="0" smtClean="0">
                <a:latin typeface="微软雅黑" panose="020B0503020204020204" pitchFamily="34" charset="-122"/>
                <a:ea typeface="微软雅黑" panose="020B0503020204020204" pitchFamily="34" charset="-122"/>
              </a:rPr>
              <a:t>in</a:t>
            </a:r>
          </a:p>
          <a:p>
            <a:endParaRPr lang="en-US" altLang="zh-CN" sz="1400" dirty="0">
              <a:latin typeface="微软雅黑" panose="020B0503020204020204" pitchFamily="34" charset="-122"/>
              <a:ea typeface="微软雅黑" panose="020B0503020204020204" pitchFamily="34" charset="-122"/>
            </a:endParaRPr>
          </a:p>
          <a:p>
            <a:endParaRPr lang="zh-CN"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12</a:t>
            </a: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exists</a:t>
            </a:r>
            <a:r>
              <a:rPr lang="zh-CN" altLang="zh-CN" sz="1400" dirty="0">
                <a:latin typeface="微软雅黑" panose="020B0503020204020204" pitchFamily="34" charset="-122"/>
                <a:ea typeface="微软雅黑" panose="020B0503020204020204" pitchFamily="34" charset="-122"/>
              </a:rPr>
              <a:t>改为</a:t>
            </a:r>
            <a:r>
              <a:rPr lang="en-US" altLang="zh-CN" sz="1400" dirty="0" smtClean="0">
                <a:latin typeface="微软雅黑" panose="020B0503020204020204" pitchFamily="34" charset="-122"/>
                <a:ea typeface="微软雅黑" panose="020B0503020204020204" pitchFamily="34" charset="-122"/>
              </a:rPr>
              <a:t>join</a:t>
            </a:r>
          </a:p>
          <a:p>
            <a:endParaRPr lang="en-US" altLang="zh-CN" sz="1400" dirty="0">
              <a:latin typeface="微软雅黑" panose="020B0503020204020204" pitchFamily="34" charset="-122"/>
              <a:ea typeface="微软雅黑" panose="020B0503020204020204" pitchFamily="34" charset="-122"/>
            </a:endParaRPr>
          </a:p>
          <a:p>
            <a:endParaRPr lang="zh-CN"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13</a:t>
            </a: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not exists </a:t>
            </a:r>
            <a:r>
              <a:rPr lang="zh-CN" altLang="zh-CN" sz="1400" dirty="0">
                <a:latin typeface="微软雅黑" panose="020B0503020204020204" pitchFamily="34" charset="-122"/>
                <a:ea typeface="微软雅黑" panose="020B0503020204020204" pitchFamily="34" charset="-122"/>
              </a:rPr>
              <a:t>改为</a:t>
            </a:r>
            <a:r>
              <a:rPr lang="en-US" altLang="zh-CN" sz="1400" dirty="0" smtClean="0">
                <a:latin typeface="微软雅黑" panose="020B0503020204020204" pitchFamily="34" charset="-122"/>
                <a:ea typeface="微软雅黑" panose="020B0503020204020204" pitchFamily="34" charset="-122"/>
              </a:rPr>
              <a:t>join</a:t>
            </a:r>
          </a:p>
          <a:p>
            <a:endParaRPr lang="en-US" altLang="zh-CN" sz="1400" dirty="0">
              <a:latin typeface="微软雅黑" panose="020B0503020204020204" pitchFamily="34" charset="-122"/>
              <a:ea typeface="微软雅黑" panose="020B0503020204020204" pitchFamily="34" charset="-122"/>
            </a:endParaRPr>
          </a:p>
          <a:p>
            <a:endParaRPr lang="zh-CN"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14</a:t>
            </a: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join</a:t>
            </a:r>
            <a:r>
              <a:rPr lang="zh-CN" altLang="zh-CN" sz="1400" dirty="0">
                <a:latin typeface="微软雅黑" panose="020B0503020204020204" pitchFamily="34" charset="-122"/>
                <a:ea typeface="微软雅黑" panose="020B0503020204020204" pitchFamily="34" charset="-122"/>
              </a:rPr>
              <a:t>改为</a:t>
            </a:r>
            <a:r>
              <a:rPr lang="en-US" altLang="zh-CN" sz="1400" dirty="0" smtClean="0">
                <a:latin typeface="微软雅黑" panose="020B0503020204020204" pitchFamily="34" charset="-122"/>
                <a:ea typeface="微软雅黑" panose="020B0503020204020204" pitchFamily="34" charset="-122"/>
              </a:rPr>
              <a:t>exists</a:t>
            </a:r>
          </a:p>
          <a:p>
            <a:endParaRPr lang="en-US" altLang="zh-CN" sz="1400" dirty="0">
              <a:latin typeface="微软雅黑" panose="020B0503020204020204" pitchFamily="34" charset="-122"/>
              <a:ea typeface="微软雅黑" panose="020B0503020204020204" pitchFamily="34" charset="-122"/>
            </a:endParaRPr>
          </a:p>
          <a:p>
            <a:endParaRPr lang="zh-CN"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15</a:t>
            </a:r>
            <a:r>
              <a:rPr lang="zh-CN" altLang="zh-CN"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join</a:t>
            </a:r>
            <a:r>
              <a:rPr lang="zh-CN" altLang="zh-CN" sz="1400" dirty="0">
                <a:latin typeface="微软雅黑" panose="020B0503020204020204" pitchFamily="34" charset="-122"/>
                <a:ea typeface="微软雅黑" panose="020B0503020204020204" pitchFamily="34" charset="-122"/>
              </a:rPr>
              <a:t>改为</a:t>
            </a:r>
            <a:r>
              <a:rPr lang="en-US" altLang="zh-CN" sz="1400" dirty="0">
                <a:latin typeface="微软雅黑" panose="020B0503020204020204" pitchFamily="34" charset="-122"/>
                <a:ea typeface="微软雅黑" panose="020B0503020204020204" pitchFamily="34" charset="-122"/>
              </a:rPr>
              <a:t>not </a:t>
            </a:r>
            <a:r>
              <a:rPr lang="en-US" altLang="zh-CN" sz="1400" dirty="0" smtClean="0">
                <a:latin typeface="微软雅黑" panose="020B0503020204020204" pitchFamily="34" charset="-122"/>
                <a:ea typeface="微软雅黑" panose="020B0503020204020204" pitchFamily="34" charset="-122"/>
              </a:rPr>
              <a:t>exists</a:t>
            </a:r>
          </a:p>
          <a:p>
            <a:endParaRPr lang="en-US" altLang="zh-CN" sz="1400" dirty="0">
              <a:latin typeface="微软雅黑" panose="020B0503020204020204" pitchFamily="34" charset="-122"/>
              <a:ea typeface="微软雅黑" panose="020B0503020204020204" pitchFamily="34" charset="-122"/>
            </a:endParaRPr>
          </a:p>
          <a:p>
            <a:endParaRPr lang="zh-CN"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16</a:t>
            </a:r>
            <a:r>
              <a:rPr lang="zh-CN" altLang="zh-CN" sz="1400" dirty="0">
                <a:latin typeface="微软雅黑" panose="020B0503020204020204" pitchFamily="34" charset="-122"/>
                <a:ea typeface="微软雅黑" panose="020B0503020204020204" pitchFamily="34" charset="-122"/>
              </a:rPr>
              <a:t>）改写为集合</a:t>
            </a:r>
            <a:r>
              <a:rPr lang="zh-CN" altLang="zh-CN" sz="1400" dirty="0" smtClean="0">
                <a:latin typeface="微软雅黑" panose="020B0503020204020204" pitchFamily="34" charset="-122"/>
                <a:ea typeface="微软雅黑" panose="020B0503020204020204" pitchFamily="34" charset="-122"/>
              </a:rPr>
              <a:t>运算符</a:t>
            </a:r>
            <a:endParaRPr lang="zh-CN" altLang="zh-CN" sz="1400" dirty="0">
              <a:effectLst/>
            </a:endParaRPr>
          </a:p>
        </p:txBody>
      </p:sp>
      <p:sp>
        <p:nvSpPr>
          <p:cNvPr id="5" name="Title 1"/>
          <p:cNvSpPr txBox="1">
            <a:spLocks/>
          </p:cNvSpPr>
          <p:nvPr/>
        </p:nvSpPr>
        <p:spPr>
          <a:xfrm>
            <a:off x="899592" y="17604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smtClean="0">
                <a:solidFill>
                  <a:schemeClr val="tx1"/>
                </a:solidFill>
                <a:latin typeface="微软雅黑" panose="020B0503020204020204" pitchFamily="34" charset="-122"/>
                <a:ea typeface="微软雅黑" panose="020B0503020204020204" pitchFamily="34" charset="-122"/>
              </a:rPr>
              <a:t>SQL</a:t>
            </a:r>
            <a:r>
              <a:rPr lang="zh-CN" altLang="en-US" sz="1800" b="1" dirty="0" smtClean="0">
                <a:solidFill>
                  <a:schemeClr val="tx1"/>
                </a:solidFill>
                <a:latin typeface="微软雅黑" panose="020B0503020204020204" pitchFamily="34" charset="-122"/>
                <a:ea typeface="微软雅黑" panose="020B0503020204020204" pitchFamily="34" charset="-122"/>
              </a:rPr>
              <a:t>改写</a:t>
            </a:r>
            <a:endParaRPr lang="en-GB" altLang="zh-CN" sz="1800"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132959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 xmlns:a16="http://schemas.microsoft.com/office/drawing/2014/main" id="{96385D1F-2331-47D9-B8E6-071F4D74AB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a:solidFill>
                    <a:schemeClr val="bg1">
                      <a:lumMod val="95000"/>
                    </a:schemeClr>
                  </a:solidFill>
                  <a:latin typeface="Impact" panose="020B0806030902050204" pitchFamily="34" charset="0"/>
                </a:rPr>
                <a:t>05</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7976" y="2046770"/>
            <a:ext cx="5050408" cy="1177247"/>
          </a:xfrm>
          <a:prstGeom prst="rect">
            <a:avLst/>
          </a:prstGeom>
          <a:noFill/>
        </p:spPr>
        <p:txBody>
          <a:bodyPr wrap="square" lIns="68584" tIns="34291" rIns="68584" bIns="34291"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rPr>
              <a:t>专题讨论</a:t>
            </a:r>
          </a:p>
          <a:p>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2977976" y="2698179"/>
            <a:ext cx="3075708" cy="315473"/>
          </a:xfrm>
          <a:prstGeom prst="rect">
            <a:avLst/>
          </a:prstGeom>
          <a:noFill/>
        </p:spPr>
        <p:txBody>
          <a:bodyPr wrap="square" lIns="68584" tIns="34291" rIns="68584" bIns="34291" rtlCol="0">
            <a:spAutoFit/>
          </a:bodyPr>
          <a:lstStyle/>
          <a:p>
            <a:pPr eaLnBrk="0" hangingPunct="0"/>
            <a:r>
              <a:rPr lang="zh-CN" altLang="en-US" sz="1600" dirty="0">
                <a:solidFill>
                  <a:schemeClr val="bg1"/>
                </a:solidFill>
                <a:latin typeface="微软雅黑" pitchFamily="34" charset="-122"/>
                <a:ea typeface="微软雅黑" pitchFamily="34" charset="-122"/>
                <a:sym typeface="微软雅黑" pitchFamily="34" charset="-122"/>
              </a:rPr>
              <a:t>点击此处添加副标题文本内容</a:t>
            </a:r>
          </a:p>
        </p:txBody>
      </p:sp>
      <p:grpSp>
        <p:nvGrpSpPr>
          <p:cNvPr id="10" name="组合 9"/>
          <p:cNvGrpSpPr/>
          <p:nvPr/>
        </p:nvGrpSpPr>
        <p:grpSpPr>
          <a:xfrm>
            <a:off x="5940152" y="1274820"/>
            <a:ext cx="432048" cy="432834"/>
            <a:chOff x="6084168" y="1274820"/>
            <a:chExt cx="432048" cy="432834"/>
          </a:xfrm>
        </p:grpSpPr>
        <p:sp>
          <p:nvSpPr>
            <p:cNvPr id="1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3" name="组合 12"/>
          <p:cNvGrpSpPr/>
          <p:nvPr/>
        </p:nvGrpSpPr>
        <p:grpSpPr>
          <a:xfrm>
            <a:off x="4644008" y="1275213"/>
            <a:ext cx="432048" cy="432048"/>
            <a:chOff x="4788024" y="1275213"/>
            <a:chExt cx="432048" cy="432048"/>
          </a:xfrm>
        </p:grpSpPr>
        <p:sp>
          <p:nvSpPr>
            <p:cNvPr id="1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6" name="组合 15"/>
          <p:cNvGrpSpPr/>
          <p:nvPr/>
        </p:nvGrpSpPr>
        <p:grpSpPr>
          <a:xfrm>
            <a:off x="5292080" y="1274820"/>
            <a:ext cx="432833" cy="432834"/>
            <a:chOff x="5436096" y="1274820"/>
            <a:chExt cx="432833" cy="432834"/>
          </a:xfrm>
        </p:grpSpPr>
        <p:sp>
          <p:nvSpPr>
            <p:cNvPr id="17"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9" name="组合 18"/>
          <p:cNvGrpSpPr/>
          <p:nvPr/>
        </p:nvGrpSpPr>
        <p:grpSpPr>
          <a:xfrm>
            <a:off x="3347864" y="1274820"/>
            <a:ext cx="432833" cy="432834"/>
            <a:chOff x="3491880" y="1274820"/>
            <a:chExt cx="432833" cy="432834"/>
          </a:xfrm>
        </p:grpSpPr>
        <p:sp>
          <p:nvSpPr>
            <p:cNvPr id="2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22" name="组合 21"/>
          <p:cNvGrpSpPr/>
          <p:nvPr/>
        </p:nvGrpSpPr>
        <p:grpSpPr>
          <a:xfrm>
            <a:off x="3995936" y="1274820"/>
            <a:ext cx="432833" cy="432834"/>
            <a:chOff x="4139952" y="1274820"/>
            <a:chExt cx="432833" cy="432834"/>
          </a:xfrm>
        </p:grpSpPr>
        <p:sp>
          <p:nvSpPr>
            <p:cNvPr id="23"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4"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4947556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53" presetClass="entr" presetSubtype="16"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nodeType="withEffect">
                                  <p:stCondLst>
                                    <p:cond delay="4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6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nodeType="withEffect">
                                  <p:stCondLst>
                                    <p:cond delay="8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210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49"/>
                                        </p:tgtEl>
                                        <p:attrNameLst>
                                          <p:attrName>style.visibility</p:attrName>
                                        </p:attrNameLst>
                                      </p:cBhvr>
                                      <p:to>
                                        <p:strVal val="visible"/>
                                      </p:to>
                                    </p:set>
                                    <p:animEffect transition="in" filter="wipe(left)">
                                      <p:cBhvr>
                                        <p:cTn id="38" dur="200"/>
                                        <p:tgtEl>
                                          <p:spTgt spid="49"/>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49"/>
                                        </p:tgtEl>
                                      </p:cBhvr>
                                      <p:to x="80000" y="100000"/>
                                    </p:animScale>
                                    <p:anim by="(#ppt_w*0.10)" calcmode="lin" valueType="num">
                                      <p:cBhvr>
                                        <p:cTn id="41" dur="50" autoRev="1" fill="hold">
                                          <p:stCondLst>
                                            <p:cond delay="0"/>
                                          </p:stCondLst>
                                        </p:cTn>
                                        <p:tgtEl>
                                          <p:spTgt spid="49"/>
                                        </p:tgtEl>
                                        <p:attrNameLst>
                                          <p:attrName>ppt_x</p:attrName>
                                        </p:attrNameLst>
                                      </p:cBhvr>
                                    </p:anim>
                                    <p:anim by="(-#ppt_w*0.10)" calcmode="lin" valueType="num">
                                      <p:cBhvr>
                                        <p:cTn id="42" dur="50" autoRev="1" fill="hold">
                                          <p:stCondLst>
                                            <p:cond delay="0"/>
                                          </p:stCondLst>
                                        </p:cTn>
                                        <p:tgtEl>
                                          <p:spTgt spid="49"/>
                                        </p:tgtEl>
                                        <p:attrNameLst>
                                          <p:attrName>ppt_y</p:attrName>
                                        </p:attrNameLst>
                                      </p:cBhvr>
                                    </p:anim>
                                    <p:animRot by="-480000">
                                      <p:cBhvr>
                                        <p:cTn id="43" dur="50" autoRev="1" fill="hold">
                                          <p:stCondLst>
                                            <p:cond delay="0"/>
                                          </p:stCondLst>
                                        </p:cTn>
                                        <p:tgtEl>
                                          <p:spTgt spid="49"/>
                                        </p:tgtEl>
                                        <p:attrNameLst>
                                          <p:attrName>r</p:attrName>
                                        </p:attrNameLst>
                                      </p:cBhvr>
                                    </p:animRot>
                                  </p:childTnLst>
                                </p:cTn>
                              </p:par>
                            </p:childTnLst>
                          </p:cTn>
                        </p:par>
                        <p:par>
                          <p:cTn id="44" fill="hold">
                            <p:stCondLst>
                              <p:cond delay="2480"/>
                            </p:stCondLst>
                            <p:childTnLst>
                              <p:par>
                                <p:cTn id="45" presetID="22" presetClass="entr" presetSubtype="8" fill="hold" grpId="0" nodeType="afterEffect">
                                  <p:stCondLst>
                                    <p:cond delay="0"/>
                                  </p:stCondLst>
                                  <p:iterate type="lt">
                                    <p:tmPct val="30000"/>
                                  </p:iterate>
                                  <p:childTnLst>
                                    <p:set>
                                      <p:cBhvr>
                                        <p:cTn id="46" dur="1" fill="hold">
                                          <p:stCondLst>
                                            <p:cond delay="0"/>
                                          </p:stCondLst>
                                        </p:cTn>
                                        <p:tgtEl>
                                          <p:spTgt spid="50"/>
                                        </p:tgtEl>
                                        <p:attrNameLst>
                                          <p:attrName>style.visibility</p:attrName>
                                        </p:attrNameLst>
                                      </p:cBhvr>
                                      <p:to>
                                        <p:strVal val="visible"/>
                                      </p:to>
                                    </p:set>
                                    <p:animEffect transition="in" filter="wipe(left)">
                                      <p:cBhvr>
                                        <p:cTn id="47" dur="200"/>
                                        <p:tgtEl>
                                          <p:spTgt spid="50"/>
                                        </p:tgtEl>
                                      </p:cBhvr>
                                    </p:animEffect>
                                  </p:childTnLst>
                                </p:cTn>
                              </p:par>
                              <p:par>
                                <p:cTn id="48" presetID="36" presetClass="emph" presetSubtype="0" fill="hold" grpId="1" nodeType="withEffect">
                                  <p:stCondLst>
                                    <p:cond delay="0"/>
                                  </p:stCondLst>
                                  <p:iterate type="lt">
                                    <p:tmPct val="30000"/>
                                  </p:iterate>
                                  <p:childTnLst>
                                    <p:animScale>
                                      <p:cBhvr>
                                        <p:cTn id="49" dur="50" autoRev="1" fill="hold">
                                          <p:stCondLst>
                                            <p:cond delay="0"/>
                                          </p:stCondLst>
                                        </p:cTn>
                                        <p:tgtEl>
                                          <p:spTgt spid="50"/>
                                        </p:tgtEl>
                                      </p:cBhvr>
                                      <p:to x="80000" y="100000"/>
                                    </p:animScale>
                                    <p:anim by="(#ppt_w*0.10)" calcmode="lin" valueType="num">
                                      <p:cBhvr>
                                        <p:cTn id="50" dur="50" autoRev="1" fill="hold">
                                          <p:stCondLst>
                                            <p:cond delay="0"/>
                                          </p:stCondLst>
                                        </p:cTn>
                                        <p:tgtEl>
                                          <p:spTgt spid="50"/>
                                        </p:tgtEl>
                                        <p:attrNameLst>
                                          <p:attrName>ppt_x</p:attrName>
                                        </p:attrNameLst>
                                      </p:cBhvr>
                                    </p:anim>
                                    <p:anim by="(-#ppt_w*0.10)" calcmode="lin" valueType="num">
                                      <p:cBhvr>
                                        <p:cTn id="51" dur="50" autoRev="1" fill="hold">
                                          <p:stCondLst>
                                            <p:cond delay="0"/>
                                          </p:stCondLst>
                                        </p:cTn>
                                        <p:tgtEl>
                                          <p:spTgt spid="50"/>
                                        </p:tgtEl>
                                        <p:attrNameLst>
                                          <p:attrName>ppt_y</p:attrName>
                                        </p:attrNameLst>
                                      </p:cBhvr>
                                    </p:anim>
                                    <p:animRot by="-480000">
                                      <p:cBhvr>
                                        <p:cTn id="52"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a:extLst>
              <a:ext uri="{FF2B5EF4-FFF2-40B4-BE49-F238E27FC236}">
                <a16:creationId xmlns="" xmlns:a16="http://schemas.microsoft.com/office/drawing/2014/main" id="{2EB60552-7E87-4B44-81A3-F00B51F95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6"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Q&amp;A</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606576"/>
            <a:ext cx="3017316" cy="3383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062323" y="579676"/>
            <a:ext cx="7272808" cy="2031325"/>
          </a:xfrm>
          <a:prstGeom prst="rect">
            <a:avLst/>
          </a:prstGeom>
        </p:spPr>
        <p:txBody>
          <a:bodyPr wrap="square">
            <a:spAutoFit/>
          </a:bodyPr>
          <a:lstStyle/>
          <a:p>
            <a:r>
              <a:rPr lang="zh-CN" altLang="en-US" sz="1400" dirty="0" smtClean="0">
                <a:latin typeface="微软雅黑" panose="020B0503020204020204" pitchFamily="34" charset="-122"/>
                <a:ea typeface="微软雅黑" panose="020B0503020204020204" pitchFamily="34" charset="-122"/>
              </a:rPr>
              <a:t>回顾：产生</a:t>
            </a:r>
            <a:r>
              <a:rPr lang="en-US" altLang="zh-CN" sz="1400" dirty="0" smtClean="0">
                <a:latin typeface="微软雅黑" panose="020B0503020204020204" pitchFamily="34" charset="-122"/>
                <a:ea typeface="微软雅黑" panose="020B0503020204020204" pitchFamily="34" charset="-122"/>
              </a:rPr>
              <a:t>SQL</a:t>
            </a:r>
            <a:r>
              <a:rPr lang="zh-CN" altLang="en-US" sz="1400" dirty="0" smtClean="0">
                <a:latin typeface="微软雅黑" panose="020B0503020204020204" pitchFamily="34" charset="-122"/>
                <a:ea typeface="微软雅黑" panose="020B0503020204020204" pitchFamily="34" charset="-122"/>
              </a:rPr>
              <a:t>性能原因</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说出你的</a:t>
            </a:r>
            <a:r>
              <a:rPr lang="en-US" altLang="zh-CN" sz="1400" dirty="0" smtClean="0">
                <a:latin typeface="微软雅黑" panose="020B0503020204020204" pitchFamily="34" charset="-122"/>
                <a:ea typeface="微软雅黑" panose="020B0503020204020204" pitchFamily="34" charset="-122"/>
              </a:rPr>
              <a:t>SQL</a:t>
            </a:r>
            <a:r>
              <a:rPr lang="zh-CN" altLang="en-US" sz="1400" dirty="0" smtClean="0">
                <a:latin typeface="微软雅黑" panose="020B0503020204020204" pitchFamily="34" charset="-122"/>
                <a:ea typeface="微软雅黑" panose="020B0503020204020204" pitchFamily="34" charset="-122"/>
              </a:rPr>
              <a:t>优化经验？</a:t>
            </a:r>
            <a:endParaRPr lang="zh-CN" altLang="zh-CN" sz="1400" dirty="0">
              <a:effectLst/>
            </a:endParaRPr>
          </a:p>
        </p:txBody>
      </p:sp>
    </p:spTree>
    <p:extLst>
      <p:ext uri="{BB962C8B-B14F-4D97-AF65-F5344CB8AC3E}">
        <p14:creationId xmlns:p14="http://schemas.microsoft.com/office/powerpoint/2010/main" val="38172891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
                                        </p:tgtEl>
                                        <p:attrNameLst>
                                          <p:attrName>ppt_y</p:attrName>
                                        </p:attrNameLst>
                                      </p:cBhvr>
                                      <p:tavLst>
                                        <p:tav tm="0">
                                          <p:val>
                                            <p:strVal val="#ppt_y"/>
                                          </p:val>
                                        </p:tav>
                                        <p:tav tm="100000">
                                          <p:val>
                                            <p:strVal val="#ppt_y"/>
                                          </p:val>
                                        </p:tav>
                                      </p:tavLst>
                                    </p:anim>
                                    <p:anim calcmode="lin" valueType="num">
                                      <p:cBhvr>
                                        <p:cTn id="9"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 xmlns:a16="http://schemas.microsoft.com/office/drawing/2014/main" id="{C5B284D8-45DA-4E19-9B02-5103FC22DF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6" name="Time Will Tell.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234781" y="0"/>
            <a:ext cx="336542" cy="336420"/>
          </a:xfrm>
          <a:prstGeom prst="rect">
            <a:avLst/>
          </a:prstGeom>
        </p:spPr>
      </p:pic>
      <p:sp>
        <p:nvSpPr>
          <p:cNvPr id="48" name="矩形 47"/>
          <p:cNvSpPr/>
          <p:nvPr/>
        </p:nvSpPr>
        <p:spPr>
          <a:xfrm>
            <a:off x="6361997" y="252782"/>
            <a:ext cx="2772216" cy="1177235"/>
          </a:xfrm>
          <a:prstGeom prst="rect">
            <a:avLst/>
          </a:prstGeom>
        </p:spPr>
        <p:txBody>
          <a:bodyPr wrap="none" lIns="68571" tIns="34285" rIns="68571" bIns="34285">
            <a:spAutoFit/>
          </a:bodyPr>
          <a:lstStyle/>
          <a:p>
            <a:pPr algn="r"/>
            <a:r>
              <a:rPr lang="en-US" altLang="zh-CN" sz="7200" b="1" dirty="0" smtClean="0">
                <a:solidFill>
                  <a:srgbClr val="005DA2"/>
                </a:solidFill>
                <a:latin typeface="微软雅黑" pitchFamily="34" charset="-122"/>
                <a:ea typeface="微软雅黑" pitchFamily="34" charset="-122"/>
              </a:rPr>
              <a:t>SANY</a:t>
            </a:r>
            <a:endParaRPr lang="en-US" altLang="zh-CN" sz="7200" b="1" dirty="0">
              <a:solidFill>
                <a:srgbClr val="005DA2"/>
              </a:solidFill>
              <a:latin typeface="微软雅黑" pitchFamily="34" charset="-122"/>
              <a:ea typeface="微软雅黑" pitchFamily="34" charset="-122"/>
            </a:endParaRPr>
          </a:p>
        </p:txBody>
      </p:sp>
      <p:sp>
        <p:nvSpPr>
          <p:cNvPr id="15" name="矩形 14">
            <a:extLst>
              <a:ext uri="{FF2B5EF4-FFF2-40B4-BE49-F238E27FC236}">
                <a16:creationId xmlns="" xmlns:a16="http://schemas.microsoft.com/office/drawing/2014/main" id="{33196121-F342-4933-B8F4-8733444C376D}"/>
              </a:ext>
            </a:extLst>
          </p:cNvPr>
          <p:cNvSpPr/>
          <p:nvPr/>
        </p:nvSpPr>
        <p:spPr>
          <a:xfrm>
            <a:off x="2411761" y="1285589"/>
            <a:ext cx="6732240" cy="1934233"/>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平行四边形 13">
            <a:extLst>
              <a:ext uri="{FF2B5EF4-FFF2-40B4-BE49-F238E27FC236}">
                <a16:creationId xmlns="" xmlns:a16="http://schemas.microsoft.com/office/drawing/2014/main" id="{6CD17600-149D-4CC7-AA04-EB2AD6971DB3}"/>
              </a:ext>
            </a:extLst>
          </p:cNvPr>
          <p:cNvSpPr/>
          <p:nvPr/>
        </p:nvSpPr>
        <p:spPr>
          <a:xfrm>
            <a:off x="-633060" y="1285589"/>
            <a:ext cx="4073415" cy="2366272"/>
          </a:xfrm>
          <a:prstGeom prst="parallelogram">
            <a:avLst/>
          </a:prstGeom>
          <a:blipFill dpi="0" rotWithShape="0">
            <a:blip r:embed="rId7"/>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Rectangle 3"/>
          <p:cNvSpPr txBox="1">
            <a:spLocks noChangeArrowheads="1"/>
          </p:cNvSpPr>
          <p:nvPr/>
        </p:nvSpPr>
        <p:spPr>
          <a:xfrm>
            <a:off x="3269543" y="1797782"/>
            <a:ext cx="5671494" cy="5024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zh-CN" altLang="en-US" sz="4800" b="1" dirty="0" smtClean="0">
                <a:solidFill>
                  <a:schemeClr val="bg1"/>
                </a:solidFill>
                <a:latin typeface="微软雅黑" panose="020B0503020204020204" pitchFamily="34" charset="-122"/>
                <a:ea typeface="微软雅黑" panose="020B0503020204020204" pitchFamily="34" charset="-122"/>
              </a:rPr>
              <a:t>谢谢</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cxnSp>
        <p:nvCxnSpPr>
          <p:cNvPr id="46" name="直接连接符 5"/>
          <p:cNvCxnSpPr>
            <a:cxnSpLocks noChangeShapeType="1"/>
          </p:cNvCxnSpPr>
          <p:nvPr/>
        </p:nvCxnSpPr>
        <p:spPr bwMode="auto">
          <a:xfrm flipH="1">
            <a:off x="3359304" y="2427734"/>
            <a:ext cx="5491972" cy="0"/>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3503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1000"/>
                                        <p:tgtEl>
                                          <p:spTgt spid="48"/>
                                        </p:tgtEl>
                                      </p:cBhvr>
                                    </p:animEffect>
                                    <p:anim calcmode="lin" valueType="num">
                                      <p:cBhvr>
                                        <p:cTn id="19" dur="1000" fill="hold"/>
                                        <p:tgtEl>
                                          <p:spTgt spid="48"/>
                                        </p:tgtEl>
                                        <p:attrNameLst>
                                          <p:attrName>ppt_x</p:attrName>
                                        </p:attrNameLst>
                                      </p:cBhvr>
                                      <p:tavLst>
                                        <p:tav tm="0">
                                          <p:val>
                                            <p:strVal val="#ppt_x"/>
                                          </p:val>
                                        </p:tav>
                                        <p:tav tm="100000">
                                          <p:val>
                                            <p:strVal val="#ppt_x"/>
                                          </p:val>
                                        </p:tav>
                                      </p:tavLst>
                                    </p:anim>
                                    <p:anim calcmode="lin" valueType="num">
                                      <p:cBhvr>
                                        <p:cTn id="20" dur="1000" fill="hold"/>
                                        <p:tgtEl>
                                          <p:spTgt spid="48"/>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43"/>
                                        </p:tgtEl>
                                        <p:attrNameLst>
                                          <p:attrName>style.visibility</p:attrName>
                                        </p:attrNameLst>
                                      </p:cBhvr>
                                      <p:to>
                                        <p:strVal val="visible"/>
                                      </p:to>
                                    </p:set>
                                    <p:anim calcmode="lin" valueType="num">
                                      <p:cBhvr>
                                        <p:cTn id="24"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43"/>
                                        </p:tgtEl>
                                        <p:attrNameLst>
                                          <p:attrName>ppt_y</p:attrName>
                                        </p:attrNameLst>
                                      </p:cBhvr>
                                      <p:tavLst>
                                        <p:tav tm="0">
                                          <p:val>
                                            <p:strVal val="#ppt_y"/>
                                          </p:val>
                                        </p:tav>
                                        <p:tav tm="100000">
                                          <p:val>
                                            <p:strVal val="#ppt_y"/>
                                          </p:val>
                                        </p:tav>
                                      </p:tavLst>
                                    </p:anim>
                                    <p:anim calcmode="lin" valueType="num">
                                      <p:cBhvr>
                                        <p:cTn id="26"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43"/>
                                        </p:tgtEl>
                                      </p:cBhvr>
                                    </p:animEffect>
                                  </p:childTnLst>
                                </p:cTn>
                              </p:par>
                            </p:childTnLst>
                          </p:cTn>
                        </p:par>
                        <p:par>
                          <p:cTn id="29" fill="hold">
                            <p:stCondLst>
                              <p:cond delay="2550"/>
                            </p:stCondLst>
                            <p:childTnLst>
                              <p:par>
                                <p:cTn id="30" presetID="22" presetClass="entr" presetSubtype="2" fill="hold"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right)">
                                      <p:cBhvr>
                                        <p:cTn id="32"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3" repeatCount="indefinite" fill="remove" display="0">
                  <p:stCondLst>
                    <p:cond delay="indefinite"/>
                  </p:stCondLst>
                  <p:endCondLst>
                    <p:cond evt="onStopAudio" delay="0">
                      <p:tgtEl>
                        <p:sldTgt/>
                      </p:tgtEl>
                    </p:cond>
                  </p:endCondLst>
                </p:cTn>
                <p:tgtEl>
                  <p:spTgt spid="26"/>
                </p:tgtEl>
              </p:cMediaNode>
            </p:audio>
          </p:childTnLst>
        </p:cTn>
      </p:par>
    </p:tnLst>
    <p:bldLst>
      <p:bldP spid="48" grpId="0"/>
      <p:bldP spid="15" grpId="0" animBg="1"/>
      <p:bldP spid="14" grpId="0" animBg="1"/>
      <p:bldP spid="43"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a:extLst>
              <a:ext uri="{FF2B5EF4-FFF2-40B4-BE49-F238E27FC236}">
                <a16:creationId xmlns="" xmlns:a16="http://schemas.microsoft.com/office/drawing/2014/main" id="{D7DE9805-265C-4C5D-81DD-33ADE78C5D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1" name="Title 1"/>
          <p:cNvSpPr txBox="1">
            <a:spLocks/>
          </p:cNvSpPr>
          <p:nvPr/>
        </p:nvSpPr>
        <p:spPr>
          <a:xfrm>
            <a:off x="857880" y="200199"/>
            <a:ext cx="599146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高性能</a:t>
            </a:r>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SQL——</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调优精要与案例分析</a:t>
            </a:r>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概览</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7" name="椭圆 46">
            <a:extLst>
              <a:ext uri="{FF2B5EF4-FFF2-40B4-BE49-F238E27FC236}">
                <a16:creationId xmlns="" xmlns:a16="http://schemas.microsoft.com/office/drawing/2014/main" id="{5F1B61A1-FA92-4624-945D-CC1E568D98F2}"/>
              </a:ext>
            </a:extLst>
          </p:cNvPr>
          <p:cNvSpPr/>
          <p:nvPr/>
        </p:nvSpPr>
        <p:spPr>
          <a:xfrm>
            <a:off x="870126" y="1534172"/>
            <a:ext cx="2363189" cy="2363189"/>
          </a:xfrm>
          <a:prstGeom prst="ellipse">
            <a:avLst/>
          </a:prstGeom>
          <a:solidFill>
            <a:srgbClr val="005DA2"/>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 xmlns:a16="http://schemas.microsoft.com/office/drawing/2014/main" id="{AC745DBA-3E58-4464-8B04-9E832583FED6}"/>
              </a:ext>
            </a:extLst>
          </p:cNvPr>
          <p:cNvSpPr/>
          <p:nvPr/>
        </p:nvSpPr>
        <p:spPr>
          <a:xfrm>
            <a:off x="755576" y="1419622"/>
            <a:ext cx="2592288" cy="2592288"/>
          </a:xfrm>
          <a:prstGeom prst="ellipse">
            <a:avLst/>
          </a:prstGeom>
          <a:noFill/>
          <a:ln cmpd="sng">
            <a:solidFill>
              <a:srgbClr val="005D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a:extLst>
              <a:ext uri="{FF2B5EF4-FFF2-40B4-BE49-F238E27FC236}">
                <a16:creationId xmlns="" xmlns:a16="http://schemas.microsoft.com/office/drawing/2014/main" id="{B75AC734-B8D2-4C67-8F0E-F0A9B5AEB210}"/>
              </a:ext>
            </a:extLst>
          </p:cNvPr>
          <p:cNvCxnSpPr>
            <a:stCxn id="48" idx="6"/>
          </p:cNvCxnSpPr>
          <p:nvPr/>
        </p:nvCxnSpPr>
        <p:spPr>
          <a:xfrm>
            <a:off x="3347864" y="2715766"/>
            <a:ext cx="1151682"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 xmlns:a16="http://schemas.microsoft.com/office/drawing/2014/main" id="{F6FE9D51-4074-435C-B743-5C4FA6B99316}"/>
              </a:ext>
            </a:extLst>
          </p:cNvPr>
          <p:cNvCxnSpPr>
            <a:stCxn id="48" idx="4"/>
          </p:cNvCxnSpPr>
          <p:nvPr/>
        </p:nvCxnSpPr>
        <p:spPr>
          <a:xfrm>
            <a:off x="2051720" y="4011910"/>
            <a:ext cx="2447826"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 xmlns:a16="http://schemas.microsoft.com/office/drawing/2014/main" id="{456D9EE8-111B-4B9C-9343-A5D70E785A46}"/>
              </a:ext>
            </a:extLst>
          </p:cNvPr>
          <p:cNvGrpSpPr/>
          <p:nvPr/>
        </p:nvGrpSpPr>
        <p:grpSpPr>
          <a:xfrm>
            <a:off x="4139952" y="1059582"/>
            <a:ext cx="738356" cy="720080"/>
            <a:chOff x="3995936" y="1495374"/>
            <a:chExt cx="738356" cy="720080"/>
          </a:xfrm>
        </p:grpSpPr>
        <p:sp>
          <p:nvSpPr>
            <p:cNvPr id="53" name="椭圆 52">
              <a:extLst>
                <a:ext uri="{FF2B5EF4-FFF2-40B4-BE49-F238E27FC236}">
                  <a16:creationId xmlns="" xmlns:a16="http://schemas.microsoft.com/office/drawing/2014/main" id="{54626FDA-BDD6-4118-8F6C-EBA28B8BC827}"/>
                </a:ext>
              </a:extLst>
            </p:cNvPr>
            <p:cNvSpPr/>
            <p:nvPr/>
          </p:nvSpPr>
          <p:spPr>
            <a:xfrm>
              <a:off x="3995936" y="1495374"/>
              <a:ext cx="720080" cy="720080"/>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15">
              <a:extLst>
                <a:ext uri="{FF2B5EF4-FFF2-40B4-BE49-F238E27FC236}">
                  <a16:creationId xmlns="" xmlns:a16="http://schemas.microsoft.com/office/drawing/2014/main" id="{B55964BE-1B5B-44E6-8CE2-8CBEA5E1D99C}"/>
                </a:ext>
              </a:extLst>
            </p:cNvPr>
            <p:cNvSpPr txBox="1"/>
            <p:nvPr/>
          </p:nvSpPr>
          <p:spPr>
            <a:xfrm>
              <a:off x="4007811" y="1569123"/>
              <a:ext cx="726481" cy="646331"/>
            </a:xfrm>
            <a:prstGeom prst="rect">
              <a:avLst/>
            </a:prstGeom>
            <a:noFill/>
          </p:spPr>
          <p:txBody>
            <a:bodyPr wrap="non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01</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grpSp>
        <p:nvGrpSpPr>
          <p:cNvPr id="55" name="组合 54">
            <a:extLst>
              <a:ext uri="{FF2B5EF4-FFF2-40B4-BE49-F238E27FC236}">
                <a16:creationId xmlns="" xmlns:a16="http://schemas.microsoft.com/office/drawing/2014/main" id="{68CAAF16-74E9-4E9E-97B6-81AE7EBCF70E}"/>
              </a:ext>
            </a:extLst>
          </p:cNvPr>
          <p:cNvGrpSpPr/>
          <p:nvPr/>
        </p:nvGrpSpPr>
        <p:grpSpPr>
          <a:xfrm>
            <a:off x="4139952" y="3651870"/>
            <a:ext cx="726481" cy="720080"/>
            <a:chOff x="3995936" y="4087662"/>
            <a:chExt cx="726481" cy="720080"/>
          </a:xfrm>
        </p:grpSpPr>
        <p:sp>
          <p:nvSpPr>
            <p:cNvPr id="56" name="椭圆 55">
              <a:extLst>
                <a:ext uri="{FF2B5EF4-FFF2-40B4-BE49-F238E27FC236}">
                  <a16:creationId xmlns="" xmlns:a16="http://schemas.microsoft.com/office/drawing/2014/main" id="{F98DC67F-3F3F-4468-A530-A808236D50AB}"/>
                </a:ext>
              </a:extLst>
            </p:cNvPr>
            <p:cNvSpPr/>
            <p:nvPr/>
          </p:nvSpPr>
          <p:spPr>
            <a:xfrm>
              <a:off x="3995936" y="4087662"/>
              <a:ext cx="720080" cy="720080"/>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TextBox 21">
              <a:extLst>
                <a:ext uri="{FF2B5EF4-FFF2-40B4-BE49-F238E27FC236}">
                  <a16:creationId xmlns="" xmlns:a16="http://schemas.microsoft.com/office/drawing/2014/main" id="{F054C8A3-930A-4351-BEC1-54CFC1A45148}"/>
                </a:ext>
              </a:extLst>
            </p:cNvPr>
            <p:cNvSpPr txBox="1"/>
            <p:nvPr/>
          </p:nvSpPr>
          <p:spPr>
            <a:xfrm>
              <a:off x="3995936" y="4129253"/>
              <a:ext cx="726481" cy="646331"/>
            </a:xfrm>
            <a:prstGeom prst="rect">
              <a:avLst/>
            </a:prstGeom>
            <a:noFill/>
          </p:spPr>
          <p:txBody>
            <a:bodyPr wrap="non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03</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sp>
        <p:nvSpPr>
          <p:cNvPr id="58" name="TextBox 22">
            <a:extLst>
              <a:ext uri="{FF2B5EF4-FFF2-40B4-BE49-F238E27FC236}">
                <a16:creationId xmlns="" xmlns:a16="http://schemas.microsoft.com/office/drawing/2014/main" id="{3FFC9DAC-DAE5-460B-9E0E-CCED965336B7}"/>
              </a:ext>
            </a:extLst>
          </p:cNvPr>
          <p:cNvSpPr txBox="1"/>
          <p:nvPr/>
        </p:nvSpPr>
        <p:spPr bwMode="auto">
          <a:xfrm>
            <a:off x="5030888" y="1347614"/>
            <a:ext cx="3546569" cy="646331"/>
          </a:xfrm>
          <a:prstGeom prst="rect">
            <a:avLst/>
          </a:prstGeom>
          <a:noFill/>
        </p:spPr>
        <p:txBody>
          <a:bodyPr wrap="square">
            <a:spAutoFit/>
          </a:bodyPr>
          <a:lstStyle/>
          <a:p>
            <a:pPr>
              <a:lnSpc>
                <a:spcPct val="150000"/>
              </a:lnSpc>
            </a:pPr>
            <a:r>
              <a:rPr lang="zh-CN" altLang="en-US" sz="1200" dirty="0" smtClean="0">
                <a:solidFill>
                  <a:schemeClr val="tx1">
                    <a:lumMod val="75000"/>
                    <a:lumOff val="25000"/>
                  </a:schemeClr>
                </a:solidFill>
              </a:rPr>
              <a:t>整体架构、内存架构、存储架构</a:t>
            </a:r>
            <a:endParaRPr lang="en-US" altLang="zh-CN" sz="1200" dirty="0" smtClean="0">
              <a:solidFill>
                <a:schemeClr val="tx1">
                  <a:lumMod val="75000"/>
                  <a:lumOff val="25000"/>
                </a:schemeClr>
              </a:solidFill>
            </a:endParaRPr>
          </a:p>
          <a:p>
            <a:pPr>
              <a:lnSpc>
                <a:spcPct val="150000"/>
              </a:lnSpc>
            </a:pPr>
            <a:r>
              <a:rPr lang="zh-CN" altLang="en-US" sz="1200" dirty="0" smtClean="0">
                <a:solidFill>
                  <a:schemeClr val="tx1">
                    <a:lumMod val="75000"/>
                    <a:lumOff val="25000"/>
                  </a:schemeClr>
                </a:solidFill>
                <a:latin typeface="Calibri" pitchFamily="34" charset="0"/>
              </a:rPr>
              <a:t>对象类型、事务</a:t>
            </a:r>
            <a:endParaRPr lang="en-US" altLang="zh-CN" sz="1200" dirty="0" smtClean="0">
              <a:solidFill>
                <a:schemeClr val="tx1">
                  <a:lumMod val="75000"/>
                  <a:lumOff val="25000"/>
                </a:schemeClr>
              </a:solidFill>
              <a:latin typeface="Calibri" pitchFamily="34" charset="0"/>
            </a:endParaRPr>
          </a:p>
        </p:txBody>
      </p:sp>
      <p:sp>
        <p:nvSpPr>
          <p:cNvPr id="59" name="矩形 58">
            <a:extLst>
              <a:ext uri="{FF2B5EF4-FFF2-40B4-BE49-F238E27FC236}">
                <a16:creationId xmlns="" xmlns:a16="http://schemas.microsoft.com/office/drawing/2014/main" id="{8BA273E3-B93B-411D-BBBA-26BFA5D0A251}"/>
              </a:ext>
            </a:extLst>
          </p:cNvPr>
          <p:cNvSpPr/>
          <p:nvPr/>
        </p:nvSpPr>
        <p:spPr bwMode="auto">
          <a:xfrm>
            <a:off x="5045253" y="981548"/>
            <a:ext cx="2767107" cy="338554"/>
          </a:xfrm>
          <a:prstGeom prst="rect">
            <a:avLst/>
          </a:prstGeom>
        </p:spPr>
        <p:txBody>
          <a:bodyPr wrap="square">
            <a:spAutoFit/>
          </a:bodyPr>
          <a:lstStyle/>
          <a:p>
            <a:pPr>
              <a:defRPr/>
            </a:pPr>
            <a:r>
              <a:rPr lang="zh-CN" altLang="en-US" sz="1600" b="1" dirty="0" smtClean="0">
                <a:solidFill>
                  <a:schemeClr val="tx1">
                    <a:lumMod val="75000"/>
                    <a:lumOff val="25000"/>
                  </a:schemeClr>
                </a:solidFill>
              </a:rPr>
              <a:t>基础架构（第</a:t>
            </a:r>
            <a:r>
              <a:rPr lang="en-US" altLang="zh-CN" sz="1600" b="1" dirty="0" smtClean="0">
                <a:solidFill>
                  <a:schemeClr val="tx1">
                    <a:lumMod val="75000"/>
                    <a:lumOff val="25000"/>
                  </a:schemeClr>
                </a:solidFill>
              </a:rPr>
              <a:t>1</a:t>
            </a:r>
            <a:r>
              <a:rPr lang="zh-CN" altLang="en-US" sz="1600" b="1" dirty="0" smtClean="0">
                <a:solidFill>
                  <a:schemeClr val="tx1">
                    <a:lumMod val="75000"/>
                    <a:lumOff val="25000"/>
                  </a:schemeClr>
                </a:solidFill>
              </a:rPr>
              <a:t>至</a:t>
            </a:r>
            <a:r>
              <a:rPr lang="en-US" altLang="zh-CN" sz="1600" b="1" dirty="0">
                <a:solidFill>
                  <a:schemeClr val="tx1">
                    <a:lumMod val="75000"/>
                    <a:lumOff val="25000"/>
                  </a:schemeClr>
                </a:solidFill>
              </a:rPr>
              <a:t>5</a:t>
            </a:r>
            <a:r>
              <a:rPr lang="zh-CN" altLang="en-US" sz="1600" b="1" dirty="0" smtClean="0">
                <a:solidFill>
                  <a:schemeClr val="tx1">
                    <a:lumMod val="75000"/>
                    <a:lumOff val="25000"/>
                  </a:schemeClr>
                </a:solidFill>
              </a:rPr>
              <a:t>章）</a:t>
            </a:r>
            <a:endParaRPr lang="zh-CN" altLang="en-US" sz="1600" b="1" dirty="0">
              <a:solidFill>
                <a:schemeClr val="tx1">
                  <a:lumMod val="75000"/>
                  <a:lumOff val="25000"/>
                </a:schemeClr>
              </a:solidFill>
            </a:endParaRPr>
          </a:p>
        </p:txBody>
      </p:sp>
      <p:sp>
        <p:nvSpPr>
          <p:cNvPr id="60" name="TextBox 24">
            <a:extLst>
              <a:ext uri="{FF2B5EF4-FFF2-40B4-BE49-F238E27FC236}">
                <a16:creationId xmlns="" xmlns:a16="http://schemas.microsoft.com/office/drawing/2014/main" id="{643A6188-1C10-4F26-9373-D0136352CC40}"/>
              </a:ext>
            </a:extLst>
          </p:cNvPr>
          <p:cNvSpPr txBox="1"/>
          <p:nvPr/>
        </p:nvSpPr>
        <p:spPr bwMode="auto">
          <a:xfrm>
            <a:off x="5057879" y="2577776"/>
            <a:ext cx="3546569" cy="923330"/>
          </a:xfrm>
          <a:prstGeom prst="rect">
            <a:avLst/>
          </a:prstGeom>
          <a:noFill/>
        </p:spPr>
        <p:txBody>
          <a:bodyPr wrap="square">
            <a:spAutoFit/>
          </a:bodyPr>
          <a:lstStyle/>
          <a:p>
            <a:pPr>
              <a:lnSpc>
                <a:spcPct val="150000"/>
              </a:lnSpc>
            </a:pPr>
            <a:r>
              <a:rPr lang="zh-CN" altLang="en-US" sz="1200" dirty="0">
                <a:solidFill>
                  <a:schemeClr val="tx1">
                    <a:lumMod val="75000"/>
                    <a:lumOff val="25000"/>
                  </a:schemeClr>
                </a:solidFill>
                <a:latin typeface="Calibri" pitchFamily="34" charset="0"/>
              </a:rPr>
              <a:t>执行计划、分析和解决方法</a:t>
            </a:r>
          </a:p>
          <a:p>
            <a:pPr>
              <a:lnSpc>
                <a:spcPct val="150000"/>
              </a:lnSpc>
            </a:pPr>
            <a:r>
              <a:rPr lang="zh-CN" altLang="en-US" sz="1200" dirty="0" smtClean="0">
                <a:solidFill>
                  <a:schemeClr val="tx1">
                    <a:lumMod val="75000"/>
                    <a:lumOff val="25000"/>
                  </a:schemeClr>
                </a:solidFill>
                <a:latin typeface="Calibri" pitchFamily="34" charset="0"/>
              </a:rPr>
              <a:t>确定瓶颈</a:t>
            </a:r>
            <a:endParaRPr lang="en-US" altLang="zh-CN" sz="1200" dirty="0" smtClean="0">
              <a:solidFill>
                <a:schemeClr val="tx1">
                  <a:lumMod val="75000"/>
                  <a:lumOff val="25000"/>
                </a:schemeClr>
              </a:solidFill>
              <a:latin typeface="Calibri" pitchFamily="34" charset="0"/>
            </a:endParaRPr>
          </a:p>
          <a:p>
            <a:pPr>
              <a:lnSpc>
                <a:spcPct val="150000"/>
              </a:lnSpc>
            </a:pPr>
            <a:r>
              <a:rPr lang="zh-CN" altLang="en-US" sz="1200" dirty="0" smtClean="0">
                <a:solidFill>
                  <a:schemeClr val="tx1">
                    <a:lumMod val="75000"/>
                    <a:lumOff val="25000"/>
                  </a:schemeClr>
                </a:solidFill>
                <a:latin typeface="Calibri" pitchFamily="34" charset="0"/>
              </a:rPr>
              <a:t>解决问题</a:t>
            </a:r>
            <a:endParaRPr lang="zh-CN" altLang="en-US" sz="1200" dirty="0">
              <a:solidFill>
                <a:schemeClr val="tx1">
                  <a:lumMod val="75000"/>
                  <a:lumOff val="25000"/>
                </a:schemeClr>
              </a:solidFill>
              <a:latin typeface="Calibri" pitchFamily="34" charset="0"/>
            </a:endParaRPr>
          </a:p>
        </p:txBody>
      </p:sp>
      <p:sp>
        <p:nvSpPr>
          <p:cNvPr id="61" name="矩形 60">
            <a:extLst>
              <a:ext uri="{FF2B5EF4-FFF2-40B4-BE49-F238E27FC236}">
                <a16:creationId xmlns="" xmlns:a16="http://schemas.microsoft.com/office/drawing/2014/main" id="{EE8D439E-F5A5-4C37-9FB2-0BB450D39562}"/>
              </a:ext>
            </a:extLst>
          </p:cNvPr>
          <p:cNvSpPr/>
          <p:nvPr/>
        </p:nvSpPr>
        <p:spPr bwMode="auto">
          <a:xfrm>
            <a:off x="5072244" y="2211710"/>
            <a:ext cx="2596100" cy="584775"/>
          </a:xfrm>
          <a:prstGeom prst="rect">
            <a:avLst/>
          </a:prstGeom>
        </p:spPr>
        <p:txBody>
          <a:bodyPr wrap="square">
            <a:spAutoFit/>
          </a:bodyPr>
          <a:lstStyle/>
          <a:p>
            <a:pPr>
              <a:defRPr/>
            </a:pPr>
            <a:r>
              <a:rPr lang="zh-CN" altLang="en-US" sz="1600" b="1" dirty="0" smtClean="0">
                <a:solidFill>
                  <a:schemeClr val="tx1">
                    <a:lumMod val="75000"/>
                    <a:lumOff val="25000"/>
                  </a:schemeClr>
                </a:solidFill>
              </a:rPr>
              <a:t>调</a:t>
            </a:r>
            <a:r>
              <a:rPr lang="zh-CN" altLang="en-US" sz="1600" b="1" dirty="0">
                <a:solidFill>
                  <a:schemeClr val="tx1">
                    <a:lumMod val="75000"/>
                    <a:lumOff val="25000"/>
                  </a:schemeClr>
                </a:solidFill>
              </a:rPr>
              <a:t>优分析（</a:t>
            </a:r>
            <a:r>
              <a:rPr lang="zh-CN" altLang="en-US" sz="1600" b="1" dirty="0" smtClean="0">
                <a:solidFill>
                  <a:schemeClr val="tx1">
                    <a:lumMod val="75000"/>
                    <a:lumOff val="25000"/>
                  </a:schemeClr>
                </a:solidFill>
              </a:rPr>
              <a:t>第</a:t>
            </a:r>
            <a:r>
              <a:rPr lang="en-US" altLang="zh-CN" sz="1600" b="1" dirty="0" smtClean="0">
                <a:solidFill>
                  <a:schemeClr val="tx1">
                    <a:lumMod val="75000"/>
                    <a:lumOff val="25000"/>
                  </a:schemeClr>
                </a:solidFill>
              </a:rPr>
              <a:t>6</a:t>
            </a:r>
            <a:r>
              <a:rPr lang="zh-CN" altLang="en-US" sz="1600" b="1" dirty="0" smtClean="0">
                <a:solidFill>
                  <a:schemeClr val="tx1">
                    <a:lumMod val="75000"/>
                    <a:lumOff val="25000"/>
                  </a:schemeClr>
                </a:solidFill>
              </a:rPr>
              <a:t>至</a:t>
            </a:r>
            <a:r>
              <a:rPr lang="en-US" altLang="zh-CN" sz="1600" b="1" dirty="0" smtClean="0">
                <a:solidFill>
                  <a:schemeClr val="tx1">
                    <a:lumMod val="75000"/>
                    <a:lumOff val="25000"/>
                  </a:schemeClr>
                </a:solidFill>
              </a:rPr>
              <a:t>10</a:t>
            </a:r>
            <a:r>
              <a:rPr lang="zh-CN" altLang="en-US" sz="1600" b="1" dirty="0" smtClean="0">
                <a:solidFill>
                  <a:schemeClr val="tx1">
                    <a:lumMod val="75000"/>
                    <a:lumOff val="25000"/>
                  </a:schemeClr>
                </a:solidFill>
              </a:rPr>
              <a:t>章</a:t>
            </a:r>
            <a:r>
              <a:rPr lang="zh-CN" altLang="en-US" sz="1600" b="1" dirty="0">
                <a:solidFill>
                  <a:schemeClr val="tx1">
                    <a:lumMod val="75000"/>
                    <a:lumOff val="25000"/>
                  </a:schemeClr>
                </a:solidFill>
              </a:rPr>
              <a:t>）</a:t>
            </a:r>
          </a:p>
          <a:p>
            <a:pPr>
              <a:defRPr/>
            </a:pPr>
            <a:endParaRPr lang="zh-CN" altLang="en-US" sz="1600" b="1" dirty="0">
              <a:solidFill>
                <a:schemeClr val="tx1">
                  <a:lumMod val="75000"/>
                  <a:lumOff val="25000"/>
                </a:schemeClr>
              </a:solidFill>
            </a:endParaRPr>
          </a:p>
        </p:txBody>
      </p:sp>
      <p:sp>
        <p:nvSpPr>
          <p:cNvPr id="62" name="TextBox 26">
            <a:extLst>
              <a:ext uri="{FF2B5EF4-FFF2-40B4-BE49-F238E27FC236}">
                <a16:creationId xmlns="" xmlns:a16="http://schemas.microsoft.com/office/drawing/2014/main" id="{1F9991FE-4E4D-4D30-A1B9-8019D117DA81}"/>
              </a:ext>
            </a:extLst>
          </p:cNvPr>
          <p:cNvSpPr txBox="1"/>
          <p:nvPr/>
        </p:nvSpPr>
        <p:spPr bwMode="auto">
          <a:xfrm>
            <a:off x="5076056" y="4011910"/>
            <a:ext cx="3546569" cy="369332"/>
          </a:xfrm>
          <a:prstGeom prst="rect">
            <a:avLst/>
          </a:prstGeom>
          <a:noFill/>
        </p:spPr>
        <p:txBody>
          <a:bodyPr wrap="square">
            <a:spAutoFit/>
          </a:bodyPr>
          <a:lstStyle/>
          <a:p>
            <a:pPr>
              <a:lnSpc>
                <a:spcPct val="150000"/>
              </a:lnSpc>
            </a:pPr>
            <a:r>
              <a:rPr lang="en-US" altLang="zh-CN" sz="1200" dirty="0" smtClean="0">
                <a:solidFill>
                  <a:schemeClr val="tx1">
                    <a:lumMod val="75000"/>
                    <a:lumOff val="25000"/>
                  </a:schemeClr>
                </a:solidFill>
              </a:rPr>
              <a:t>10</a:t>
            </a:r>
            <a:r>
              <a:rPr lang="zh-CN" altLang="en-US" sz="1200" dirty="0" smtClean="0">
                <a:solidFill>
                  <a:schemeClr val="tx1">
                    <a:lumMod val="75000"/>
                    <a:lumOff val="25000"/>
                  </a:schemeClr>
                </a:solidFill>
              </a:rPr>
              <a:t>个案例分析</a:t>
            </a:r>
            <a:endParaRPr lang="zh-CN" altLang="en-US" sz="1200" dirty="0">
              <a:solidFill>
                <a:schemeClr val="tx1">
                  <a:lumMod val="75000"/>
                  <a:lumOff val="25000"/>
                </a:schemeClr>
              </a:solidFill>
              <a:latin typeface="Calibri" pitchFamily="34" charset="0"/>
            </a:endParaRPr>
          </a:p>
        </p:txBody>
      </p:sp>
      <p:sp>
        <p:nvSpPr>
          <p:cNvPr id="63" name="矩形 62">
            <a:extLst>
              <a:ext uri="{FF2B5EF4-FFF2-40B4-BE49-F238E27FC236}">
                <a16:creationId xmlns="" xmlns:a16="http://schemas.microsoft.com/office/drawing/2014/main" id="{58030DA7-43A6-4E45-9C3A-B4E1394D1291}"/>
              </a:ext>
            </a:extLst>
          </p:cNvPr>
          <p:cNvSpPr/>
          <p:nvPr/>
        </p:nvSpPr>
        <p:spPr bwMode="auto">
          <a:xfrm>
            <a:off x="5090421" y="3673356"/>
            <a:ext cx="2020887" cy="338554"/>
          </a:xfrm>
          <a:prstGeom prst="rect">
            <a:avLst/>
          </a:prstGeom>
        </p:spPr>
        <p:txBody>
          <a:bodyPr>
            <a:spAutoFit/>
          </a:bodyPr>
          <a:lstStyle/>
          <a:p>
            <a:pPr>
              <a:defRPr/>
            </a:pPr>
            <a:r>
              <a:rPr lang="zh-CN" altLang="en-US" sz="1600" b="1" dirty="0" smtClean="0">
                <a:solidFill>
                  <a:schemeClr val="tx1">
                    <a:lumMod val="75000"/>
                    <a:lumOff val="25000"/>
                  </a:schemeClr>
                </a:solidFill>
              </a:rPr>
              <a:t>案例实践</a:t>
            </a:r>
            <a:endParaRPr lang="zh-CN" altLang="en-US" sz="1600" b="1" dirty="0">
              <a:solidFill>
                <a:schemeClr val="tx1">
                  <a:lumMod val="75000"/>
                  <a:lumOff val="25000"/>
                </a:schemeClr>
              </a:solidFill>
            </a:endParaRPr>
          </a:p>
        </p:txBody>
      </p:sp>
      <p:grpSp>
        <p:nvGrpSpPr>
          <p:cNvPr id="64" name="组合 63">
            <a:extLst>
              <a:ext uri="{FF2B5EF4-FFF2-40B4-BE49-F238E27FC236}">
                <a16:creationId xmlns="" xmlns:a16="http://schemas.microsoft.com/office/drawing/2014/main" id="{2C8E45AC-6F94-4BF6-A74B-CEDB3532E6A3}"/>
              </a:ext>
            </a:extLst>
          </p:cNvPr>
          <p:cNvGrpSpPr/>
          <p:nvPr/>
        </p:nvGrpSpPr>
        <p:grpSpPr>
          <a:xfrm>
            <a:off x="4244277" y="2383188"/>
            <a:ext cx="726481" cy="720080"/>
            <a:chOff x="3989535" y="2786571"/>
            <a:chExt cx="726481" cy="720080"/>
          </a:xfrm>
        </p:grpSpPr>
        <p:sp>
          <p:nvSpPr>
            <p:cNvPr id="65" name="椭圆 64">
              <a:extLst>
                <a:ext uri="{FF2B5EF4-FFF2-40B4-BE49-F238E27FC236}">
                  <a16:creationId xmlns="" xmlns:a16="http://schemas.microsoft.com/office/drawing/2014/main" id="{D4E61FDB-231B-4E6C-88C1-560093D98C9C}"/>
                </a:ext>
              </a:extLst>
            </p:cNvPr>
            <p:cNvSpPr/>
            <p:nvPr/>
          </p:nvSpPr>
          <p:spPr>
            <a:xfrm>
              <a:off x="3995936" y="2786571"/>
              <a:ext cx="720080" cy="720080"/>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TextBox 18">
              <a:extLst>
                <a:ext uri="{FF2B5EF4-FFF2-40B4-BE49-F238E27FC236}">
                  <a16:creationId xmlns="" xmlns:a16="http://schemas.microsoft.com/office/drawing/2014/main" id="{4EFC0E05-2EA1-4C4D-AF76-F651F1B17723}"/>
                </a:ext>
              </a:extLst>
            </p:cNvPr>
            <p:cNvSpPr txBox="1"/>
            <p:nvPr/>
          </p:nvSpPr>
          <p:spPr>
            <a:xfrm>
              <a:off x="3989535" y="2816779"/>
              <a:ext cx="726481" cy="646331"/>
            </a:xfrm>
            <a:prstGeom prst="rect">
              <a:avLst/>
            </a:prstGeom>
            <a:noFill/>
          </p:spPr>
          <p:txBody>
            <a:bodyPr wrap="non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02</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cxnSp>
        <p:nvCxnSpPr>
          <p:cNvPr id="67" name="直接连接符 66">
            <a:extLst>
              <a:ext uri="{FF2B5EF4-FFF2-40B4-BE49-F238E27FC236}">
                <a16:creationId xmlns="" xmlns:a16="http://schemas.microsoft.com/office/drawing/2014/main" id="{820ABEAC-A660-4A64-9B7C-9A7FC0DEB4D2}"/>
              </a:ext>
            </a:extLst>
          </p:cNvPr>
          <p:cNvCxnSpPr>
            <a:cxnSpLocks/>
          </p:cNvCxnSpPr>
          <p:nvPr/>
        </p:nvCxnSpPr>
        <p:spPr>
          <a:xfrm>
            <a:off x="2430482" y="1456496"/>
            <a:ext cx="170947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pic>
        <p:nvPicPr>
          <p:cNvPr id="25" name="Picture 2" descr="https://gss0.bdstatic.com/-4o3dSag_xI4khGkpoWK1HF6hhy/baike/c0%3Dbaike92%2C5%2C5%2C92%2C30/sign=371d88e750afa40f28cbc68fca0d682a/023b5bb5c9ea15ce723edfdcbc003af33b87b21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3648" y="1842942"/>
            <a:ext cx="1296143" cy="174564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23528" y="4709485"/>
            <a:ext cx="8784976" cy="238529"/>
          </a:xfrm>
          <a:prstGeom prst="rect">
            <a:avLst/>
          </a:prstGeom>
          <a:noFill/>
        </p:spPr>
        <p:txBody>
          <a:bodyPr wrap="square" lIns="68584" tIns="34291" rIns="68584" bIns="34291" rtlCol="0">
            <a:spAutoFit/>
          </a:bodyPr>
          <a:lstStyle/>
          <a:p>
            <a:pPr eaLnBrk="0" hangingPunct="0"/>
            <a:r>
              <a:rPr lang="en-US" altLang="zh-CN" sz="1100" dirty="0" smtClean="0">
                <a:solidFill>
                  <a:srgbClr val="E5AD49"/>
                </a:solidFill>
                <a:latin typeface="微软雅黑" pitchFamily="34" charset="-122"/>
                <a:ea typeface="微软雅黑" pitchFamily="34" charset="-122"/>
                <a:sym typeface="微软雅黑" pitchFamily="34" charset="-122"/>
              </a:rPr>
              <a:t>【</a:t>
            </a:r>
            <a:r>
              <a:rPr lang="zh-CN" altLang="en-US" sz="1100" dirty="0" smtClean="0">
                <a:solidFill>
                  <a:srgbClr val="E5AD49"/>
                </a:solidFill>
                <a:latin typeface="微软雅黑" pitchFamily="34" charset="-122"/>
                <a:ea typeface="微软雅黑" pitchFamily="34" charset="-122"/>
                <a:sym typeface="微软雅黑" pitchFamily="34" charset="-122"/>
              </a:rPr>
              <a:t>引</a:t>
            </a:r>
            <a:r>
              <a:rPr lang="en-US" altLang="zh-CN" sz="1100" dirty="0" smtClean="0">
                <a:solidFill>
                  <a:srgbClr val="E5AD49"/>
                </a:solidFill>
                <a:latin typeface="微软雅黑" pitchFamily="34" charset="-122"/>
                <a:ea typeface="微软雅黑" pitchFamily="34" charset="-122"/>
                <a:sym typeface="微软雅黑" pitchFamily="34" charset="-122"/>
              </a:rPr>
              <a:t>】</a:t>
            </a:r>
            <a:r>
              <a:rPr lang="zh-CN" altLang="en-US" sz="1100" dirty="0" smtClean="0">
                <a:solidFill>
                  <a:srgbClr val="E5AD49"/>
                </a:solidFill>
                <a:latin typeface="微软雅黑" pitchFamily="34" charset="-122"/>
                <a:ea typeface="微软雅黑" pitchFamily="34" charset="-122"/>
                <a:sym typeface="微软雅黑" pitchFamily="34" charset="-122"/>
              </a:rPr>
              <a:t>对于任何一门技能的学习而言，理论和实践缺一不可。学习理论是奠定基础，进行实践是验证理论，理解理论，进而升华掌握理论。</a:t>
            </a:r>
            <a:endParaRPr lang="zh-CN" altLang="en-US" sz="1100" dirty="0">
              <a:solidFill>
                <a:srgbClr val="E5AD49"/>
              </a:solidFill>
              <a:latin typeface="微软雅黑" pitchFamily="34" charset="-122"/>
              <a:ea typeface="微软雅黑" pitchFamily="34" charset="-122"/>
              <a:sym typeface="微软雅黑" pitchFamily="34"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83696460"/>
              </p:ext>
            </p:extLst>
          </p:nvPr>
        </p:nvGraphicFramePr>
        <p:xfrm>
          <a:off x="7380312" y="4016626"/>
          <a:ext cx="1060450" cy="473075"/>
        </p:xfrm>
        <a:graphic>
          <a:graphicData uri="http://schemas.openxmlformats.org/presentationml/2006/ole">
            <mc:AlternateContent xmlns:mc="http://schemas.openxmlformats.org/markup-compatibility/2006">
              <mc:Choice xmlns:v="urn:schemas-microsoft-com:vml" Requires="v">
                <p:oleObj spid="_x0000_s3092" name="包装程序外壳对象" showAsIcon="1" r:id="rId6" imgW="1060200" imgH="473040" progId="Package">
                  <p:embed/>
                </p:oleObj>
              </mc:Choice>
              <mc:Fallback>
                <p:oleObj name="包装程序外壳对象" showAsIcon="1" r:id="rId6" imgW="1060200" imgH="473040" progId="Package">
                  <p:embed/>
                  <p:pic>
                    <p:nvPicPr>
                      <p:cNvPr id="0" name=""/>
                      <p:cNvPicPr/>
                      <p:nvPr/>
                    </p:nvPicPr>
                    <p:blipFill>
                      <a:blip r:embed="rId7"/>
                      <a:stretch>
                        <a:fillRect/>
                      </a:stretch>
                    </p:blipFill>
                    <p:spPr>
                      <a:xfrm>
                        <a:off x="7380312" y="4016626"/>
                        <a:ext cx="1060450" cy="473075"/>
                      </a:xfrm>
                      <a:prstGeom prst="rect">
                        <a:avLst/>
                      </a:prstGeom>
                    </p:spPr>
                  </p:pic>
                </p:oleObj>
              </mc:Fallback>
            </mc:AlternateContent>
          </a:graphicData>
        </a:graphic>
      </p:graphicFrame>
    </p:spTree>
    <p:extLst>
      <p:ext uri="{BB962C8B-B14F-4D97-AF65-F5344CB8AC3E}">
        <p14:creationId xmlns:p14="http://schemas.microsoft.com/office/powerpoint/2010/main" val="106465099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1"/>
                                        </p:tgtEl>
                                        <p:attrNameLst>
                                          <p:attrName>ppt_y</p:attrName>
                                        </p:attrNameLst>
                                      </p:cBhvr>
                                      <p:tavLst>
                                        <p:tav tm="0">
                                          <p:val>
                                            <p:strVal val="#ppt_y"/>
                                          </p:val>
                                        </p:tav>
                                        <p:tav tm="100000">
                                          <p:val>
                                            <p:strVal val="#ppt_y"/>
                                          </p:val>
                                        </p:tav>
                                      </p:tavLst>
                                    </p:anim>
                                    <p:anim calcmode="lin" valueType="num">
                                      <p:cBhvr>
                                        <p:cTn id="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1"/>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p:cTn id="15" dur="500" fill="hold"/>
                                        <p:tgtEl>
                                          <p:spTgt spid="47"/>
                                        </p:tgtEl>
                                        <p:attrNameLst>
                                          <p:attrName>ppt_w</p:attrName>
                                        </p:attrNameLst>
                                      </p:cBhvr>
                                      <p:tavLst>
                                        <p:tav tm="0">
                                          <p:val>
                                            <p:fltVal val="0"/>
                                          </p:val>
                                        </p:tav>
                                        <p:tav tm="100000">
                                          <p:val>
                                            <p:strVal val="#ppt_w"/>
                                          </p:val>
                                        </p:tav>
                                      </p:tavLst>
                                    </p:anim>
                                    <p:anim calcmode="lin" valueType="num">
                                      <p:cBhvr>
                                        <p:cTn id="16" dur="500" fill="hold"/>
                                        <p:tgtEl>
                                          <p:spTgt spid="47"/>
                                        </p:tgtEl>
                                        <p:attrNameLst>
                                          <p:attrName>ppt_h</p:attrName>
                                        </p:attrNameLst>
                                      </p:cBhvr>
                                      <p:tavLst>
                                        <p:tav tm="0">
                                          <p:val>
                                            <p:fltVal val="0"/>
                                          </p:val>
                                        </p:tav>
                                        <p:tav tm="100000">
                                          <p:val>
                                            <p:strVal val="#ppt_h"/>
                                          </p:val>
                                        </p:tav>
                                      </p:tavLst>
                                    </p:anim>
                                    <p:animEffect transition="in" filter="fade">
                                      <p:cBhvr>
                                        <p:cTn id="17" dur="500"/>
                                        <p:tgtEl>
                                          <p:spTgt spid="47"/>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 calcmode="lin" valueType="num">
                                      <p:cBhvr>
                                        <p:cTn id="20" dur="500" fill="hold"/>
                                        <p:tgtEl>
                                          <p:spTgt spid="48"/>
                                        </p:tgtEl>
                                        <p:attrNameLst>
                                          <p:attrName>ppt_w</p:attrName>
                                        </p:attrNameLst>
                                      </p:cBhvr>
                                      <p:tavLst>
                                        <p:tav tm="0">
                                          <p:val>
                                            <p:fltVal val="0"/>
                                          </p:val>
                                        </p:tav>
                                        <p:tav tm="100000">
                                          <p:val>
                                            <p:strVal val="#ppt_w"/>
                                          </p:val>
                                        </p:tav>
                                      </p:tavLst>
                                    </p:anim>
                                    <p:anim calcmode="lin" valueType="num">
                                      <p:cBhvr>
                                        <p:cTn id="21" dur="500" fill="hold"/>
                                        <p:tgtEl>
                                          <p:spTgt spid="48"/>
                                        </p:tgtEl>
                                        <p:attrNameLst>
                                          <p:attrName>ppt_h</p:attrName>
                                        </p:attrNameLst>
                                      </p:cBhvr>
                                      <p:tavLst>
                                        <p:tav tm="0">
                                          <p:val>
                                            <p:fltVal val="0"/>
                                          </p:val>
                                        </p:tav>
                                        <p:tav tm="100000">
                                          <p:val>
                                            <p:strVal val="#ppt_h"/>
                                          </p:val>
                                        </p:tav>
                                      </p:tavLst>
                                    </p:anim>
                                    <p:animEffect transition="in" filter="fade">
                                      <p:cBhvr>
                                        <p:cTn id="22" dur="500"/>
                                        <p:tgtEl>
                                          <p:spTgt spid="48"/>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wipe(left)">
                                      <p:cBhvr>
                                        <p:cTn id="26" dur="500"/>
                                        <p:tgtEl>
                                          <p:spTgt spid="67"/>
                                        </p:tgtEl>
                                      </p:cBhvr>
                                    </p:animEffect>
                                  </p:childTnLst>
                                </p:cTn>
                              </p:par>
                            </p:childTnLst>
                          </p:cTn>
                        </p:par>
                        <p:par>
                          <p:cTn id="27" fill="hold">
                            <p:stCondLst>
                              <p:cond delay="2500"/>
                            </p:stCondLst>
                            <p:childTnLst>
                              <p:par>
                                <p:cTn id="28" presetID="21" presetClass="entr" presetSubtype="1" fill="hold" nodeType="after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wheel(1)">
                                      <p:cBhvr>
                                        <p:cTn id="30" dur="2000"/>
                                        <p:tgtEl>
                                          <p:spTgt spid="51"/>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1000"/>
                                        <p:tgtEl>
                                          <p:spTgt spid="59"/>
                                        </p:tgtEl>
                                      </p:cBhvr>
                                    </p:animEffect>
                                    <p:anim calcmode="lin" valueType="num">
                                      <p:cBhvr>
                                        <p:cTn id="34" dur="1000" fill="hold"/>
                                        <p:tgtEl>
                                          <p:spTgt spid="59"/>
                                        </p:tgtEl>
                                        <p:attrNameLst>
                                          <p:attrName>ppt_x</p:attrName>
                                        </p:attrNameLst>
                                      </p:cBhvr>
                                      <p:tavLst>
                                        <p:tav tm="0">
                                          <p:val>
                                            <p:strVal val="#ppt_x"/>
                                          </p:val>
                                        </p:tav>
                                        <p:tav tm="100000">
                                          <p:val>
                                            <p:strVal val="#ppt_x"/>
                                          </p:val>
                                        </p:tav>
                                      </p:tavLst>
                                    </p:anim>
                                    <p:anim calcmode="lin" valueType="num">
                                      <p:cBhvr>
                                        <p:cTn id="35" dur="1000" fill="hold"/>
                                        <p:tgtEl>
                                          <p:spTgt spid="59"/>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1000"/>
                                        <p:tgtEl>
                                          <p:spTgt spid="58"/>
                                        </p:tgtEl>
                                      </p:cBhvr>
                                    </p:animEffect>
                                    <p:anim calcmode="lin" valueType="num">
                                      <p:cBhvr>
                                        <p:cTn id="39" dur="1000" fill="hold"/>
                                        <p:tgtEl>
                                          <p:spTgt spid="58"/>
                                        </p:tgtEl>
                                        <p:attrNameLst>
                                          <p:attrName>ppt_x</p:attrName>
                                        </p:attrNameLst>
                                      </p:cBhvr>
                                      <p:tavLst>
                                        <p:tav tm="0">
                                          <p:val>
                                            <p:strVal val="#ppt_x"/>
                                          </p:val>
                                        </p:tav>
                                        <p:tav tm="100000">
                                          <p:val>
                                            <p:strVal val="#ppt_x"/>
                                          </p:val>
                                        </p:tav>
                                      </p:tavLst>
                                    </p:anim>
                                    <p:anim calcmode="lin" valueType="num">
                                      <p:cBhvr>
                                        <p:cTn id="40" dur="1000" fill="hold"/>
                                        <p:tgtEl>
                                          <p:spTgt spid="58"/>
                                        </p:tgtEl>
                                        <p:attrNameLst>
                                          <p:attrName>ppt_y</p:attrName>
                                        </p:attrNameLst>
                                      </p:cBhvr>
                                      <p:tavLst>
                                        <p:tav tm="0">
                                          <p:val>
                                            <p:strVal val="#ppt_y+.1"/>
                                          </p:val>
                                        </p:tav>
                                        <p:tav tm="100000">
                                          <p:val>
                                            <p:strVal val="#ppt_y"/>
                                          </p:val>
                                        </p:tav>
                                      </p:tavLst>
                                    </p:anim>
                                  </p:childTnLst>
                                </p:cTn>
                              </p:par>
                            </p:childTnLst>
                          </p:cTn>
                        </p:par>
                        <p:par>
                          <p:cTn id="41" fill="hold">
                            <p:stCondLst>
                              <p:cond delay="4500"/>
                            </p:stCondLst>
                            <p:childTnLst>
                              <p:par>
                                <p:cTn id="42" presetID="22" presetClass="entr" presetSubtype="8" fill="hold" nodeType="after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left)">
                                      <p:cBhvr>
                                        <p:cTn id="44" dur="500"/>
                                        <p:tgtEl>
                                          <p:spTgt spid="49"/>
                                        </p:tgtEl>
                                      </p:cBhvr>
                                    </p:animEffect>
                                  </p:childTnLst>
                                </p:cTn>
                              </p:par>
                            </p:childTnLst>
                          </p:cTn>
                        </p:par>
                        <p:par>
                          <p:cTn id="45" fill="hold">
                            <p:stCondLst>
                              <p:cond delay="5000"/>
                            </p:stCondLst>
                            <p:childTnLst>
                              <p:par>
                                <p:cTn id="46" presetID="21" presetClass="entr" presetSubtype="1" fill="hold" nodeType="after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wheel(1)">
                                      <p:cBhvr>
                                        <p:cTn id="48" dur="2000"/>
                                        <p:tgtEl>
                                          <p:spTgt spid="64"/>
                                        </p:tgtEl>
                                      </p:cBhvr>
                                    </p:animEffect>
                                  </p:childTnLst>
                                </p:cTn>
                              </p:par>
                            </p:childTnLst>
                          </p:cTn>
                        </p:par>
                        <p:par>
                          <p:cTn id="49" fill="hold">
                            <p:stCondLst>
                              <p:cond delay="7000"/>
                            </p:stCondLst>
                            <p:childTnLst>
                              <p:par>
                                <p:cTn id="50" presetID="42" presetClass="entr" presetSubtype="0" fill="hold" grpId="0" nodeType="after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1000"/>
                                        <p:tgtEl>
                                          <p:spTgt spid="61"/>
                                        </p:tgtEl>
                                      </p:cBhvr>
                                    </p:animEffect>
                                    <p:anim calcmode="lin" valueType="num">
                                      <p:cBhvr>
                                        <p:cTn id="53" dur="1000" fill="hold"/>
                                        <p:tgtEl>
                                          <p:spTgt spid="61"/>
                                        </p:tgtEl>
                                        <p:attrNameLst>
                                          <p:attrName>ppt_x</p:attrName>
                                        </p:attrNameLst>
                                      </p:cBhvr>
                                      <p:tavLst>
                                        <p:tav tm="0">
                                          <p:val>
                                            <p:strVal val="#ppt_x"/>
                                          </p:val>
                                        </p:tav>
                                        <p:tav tm="100000">
                                          <p:val>
                                            <p:strVal val="#ppt_x"/>
                                          </p:val>
                                        </p:tav>
                                      </p:tavLst>
                                    </p:anim>
                                    <p:anim calcmode="lin" valueType="num">
                                      <p:cBhvr>
                                        <p:cTn id="54" dur="1000" fill="hold"/>
                                        <p:tgtEl>
                                          <p:spTgt spid="6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1000"/>
                                        <p:tgtEl>
                                          <p:spTgt spid="60"/>
                                        </p:tgtEl>
                                      </p:cBhvr>
                                    </p:animEffect>
                                    <p:anim calcmode="lin" valueType="num">
                                      <p:cBhvr>
                                        <p:cTn id="58" dur="1000" fill="hold"/>
                                        <p:tgtEl>
                                          <p:spTgt spid="60"/>
                                        </p:tgtEl>
                                        <p:attrNameLst>
                                          <p:attrName>ppt_x</p:attrName>
                                        </p:attrNameLst>
                                      </p:cBhvr>
                                      <p:tavLst>
                                        <p:tav tm="0">
                                          <p:val>
                                            <p:strVal val="#ppt_x"/>
                                          </p:val>
                                        </p:tav>
                                        <p:tav tm="100000">
                                          <p:val>
                                            <p:strVal val="#ppt_x"/>
                                          </p:val>
                                        </p:tav>
                                      </p:tavLst>
                                    </p:anim>
                                    <p:anim calcmode="lin" valueType="num">
                                      <p:cBhvr>
                                        <p:cTn id="59" dur="1000" fill="hold"/>
                                        <p:tgtEl>
                                          <p:spTgt spid="60"/>
                                        </p:tgtEl>
                                        <p:attrNameLst>
                                          <p:attrName>ppt_y</p:attrName>
                                        </p:attrNameLst>
                                      </p:cBhvr>
                                      <p:tavLst>
                                        <p:tav tm="0">
                                          <p:val>
                                            <p:strVal val="#ppt_y+.1"/>
                                          </p:val>
                                        </p:tav>
                                        <p:tav tm="100000">
                                          <p:val>
                                            <p:strVal val="#ppt_y"/>
                                          </p:val>
                                        </p:tav>
                                      </p:tavLst>
                                    </p:anim>
                                  </p:childTnLst>
                                </p:cTn>
                              </p:par>
                            </p:childTnLst>
                          </p:cTn>
                        </p:par>
                        <p:par>
                          <p:cTn id="60" fill="hold">
                            <p:stCondLst>
                              <p:cond delay="8000"/>
                            </p:stCondLst>
                            <p:childTnLst>
                              <p:par>
                                <p:cTn id="61" presetID="22" presetClass="entr" presetSubtype="8" fill="hold" nodeType="after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wipe(left)">
                                      <p:cBhvr>
                                        <p:cTn id="63" dur="500"/>
                                        <p:tgtEl>
                                          <p:spTgt spid="50"/>
                                        </p:tgtEl>
                                      </p:cBhvr>
                                    </p:animEffect>
                                  </p:childTnLst>
                                </p:cTn>
                              </p:par>
                            </p:childTnLst>
                          </p:cTn>
                        </p:par>
                        <p:par>
                          <p:cTn id="64" fill="hold">
                            <p:stCondLst>
                              <p:cond delay="8500"/>
                            </p:stCondLst>
                            <p:childTnLst>
                              <p:par>
                                <p:cTn id="65" presetID="21" presetClass="entr" presetSubtype="1" fill="hold" nodeType="after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wheel(1)">
                                      <p:cBhvr>
                                        <p:cTn id="67" dur="2000"/>
                                        <p:tgtEl>
                                          <p:spTgt spid="55"/>
                                        </p:tgtEl>
                                      </p:cBhvr>
                                    </p:animEffect>
                                  </p:childTnLst>
                                </p:cTn>
                              </p:par>
                            </p:childTnLst>
                          </p:cTn>
                        </p:par>
                        <p:par>
                          <p:cTn id="68" fill="hold">
                            <p:stCondLst>
                              <p:cond delay="10500"/>
                            </p:stCondLst>
                            <p:childTnLst>
                              <p:par>
                                <p:cTn id="69" presetID="42" presetClass="entr" presetSubtype="0" fill="hold" grpId="0" nodeType="after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fade">
                                      <p:cBhvr>
                                        <p:cTn id="71" dur="1000"/>
                                        <p:tgtEl>
                                          <p:spTgt spid="63"/>
                                        </p:tgtEl>
                                      </p:cBhvr>
                                    </p:animEffect>
                                    <p:anim calcmode="lin" valueType="num">
                                      <p:cBhvr>
                                        <p:cTn id="72" dur="1000" fill="hold"/>
                                        <p:tgtEl>
                                          <p:spTgt spid="63"/>
                                        </p:tgtEl>
                                        <p:attrNameLst>
                                          <p:attrName>ppt_x</p:attrName>
                                        </p:attrNameLst>
                                      </p:cBhvr>
                                      <p:tavLst>
                                        <p:tav tm="0">
                                          <p:val>
                                            <p:strVal val="#ppt_x"/>
                                          </p:val>
                                        </p:tav>
                                        <p:tav tm="100000">
                                          <p:val>
                                            <p:strVal val="#ppt_x"/>
                                          </p:val>
                                        </p:tav>
                                      </p:tavLst>
                                    </p:anim>
                                    <p:anim calcmode="lin" valueType="num">
                                      <p:cBhvr>
                                        <p:cTn id="73" dur="1000" fill="hold"/>
                                        <p:tgtEl>
                                          <p:spTgt spid="63"/>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1000"/>
                                        <p:tgtEl>
                                          <p:spTgt spid="62"/>
                                        </p:tgtEl>
                                      </p:cBhvr>
                                    </p:animEffect>
                                    <p:anim calcmode="lin" valueType="num">
                                      <p:cBhvr>
                                        <p:cTn id="77" dur="1000" fill="hold"/>
                                        <p:tgtEl>
                                          <p:spTgt spid="62"/>
                                        </p:tgtEl>
                                        <p:attrNameLst>
                                          <p:attrName>ppt_x</p:attrName>
                                        </p:attrNameLst>
                                      </p:cBhvr>
                                      <p:tavLst>
                                        <p:tav tm="0">
                                          <p:val>
                                            <p:strVal val="#ppt_x"/>
                                          </p:val>
                                        </p:tav>
                                        <p:tav tm="100000">
                                          <p:val>
                                            <p:strVal val="#ppt_x"/>
                                          </p:val>
                                        </p:tav>
                                      </p:tavLst>
                                    </p:anim>
                                    <p:anim calcmode="lin" valueType="num">
                                      <p:cBhvr>
                                        <p:cTn id="78" dur="1000" fill="hold"/>
                                        <p:tgtEl>
                                          <p:spTgt spid="62"/>
                                        </p:tgtEl>
                                        <p:attrNameLst>
                                          <p:attrName>ppt_y</p:attrName>
                                        </p:attrNameLst>
                                      </p:cBhvr>
                                      <p:tavLst>
                                        <p:tav tm="0">
                                          <p:val>
                                            <p:strVal val="#ppt_y+.1"/>
                                          </p:val>
                                        </p:tav>
                                        <p:tav tm="100000">
                                          <p:val>
                                            <p:strVal val="#ppt_y"/>
                                          </p:val>
                                        </p:tav>
                                      </p:tavLst>
                                    </p:anim>
                                  </p:childTnLst>
                                </p:cTn>
                              </p:par>
                            </p:childTnLst>
                          </p:cTn>
                        </p:par>
                        <p:par>
                          <p:cTn id="79" fill="hold">
                            <p:stCondLst>
                              <p:cond delay="11500"/>
                            </p:stCondLst>
                            <p:childTnLst>
                              <p:par>
                                <p:cTn id="80" presetID="22" presetClass="entr" presetSubtype="8" fill="hold" grpId="0" nodeType="afterEffect">
                                  <p:stCondLst>
                                    <p:cond delay="0"/>
                                  </p:stCondLst>
                                  <p:iterate type="lt">
                                    <p:tmPct val="30000"/>
                                  </p:iterate>
                                  <p:childTnLst>
                                    <p:set>
                                      <p:cBhvr>
                                        <p:cTn id="81" dur="1" fill="hold">
                                          <p:stCondLst>
                                            <p:cond delay="0"/>
                                          </p:stCondLst>
                                        </p:cTn>
                                        <p:tgtEl>
                                          <p:spTgt spid="26"/>
                                        </p:tgtEl>
                                        <p:attrNameLst>
                                          <p:attrName>style.visibility</p:attrName>
                                        </p:attrNameLst>
                                      </p:cBhvr>
                                      <p:to>
                                        <p:strVal val="visible"/>
                                      </p:to>
                                    </p:set>
                                    <p:animEffect transition="in" filter="wipe(left)">
                                      <p:cBhvr>
                                        <p:cTn id="82" dur="200"/>
                                        <p:tgtEl>
                                          <p:spTgt spid="26"/>
                                        </p:tgtEl>
                                      </p:cBhvr>
                                    </p:animEffect>
                                  </p:childTnLst>
                                </p:cTn>
                              </p:par>
                              <p:par>
                                <p:cTn id="83" presetID="36" presetClass="emph" presetSubtype="0" fill="hold" grpId="1" nodeType="withEffect">
                                  <p:stCondLst>
                                    <p:cond delay="0"/>
                                  </p:stCondLst>
                                  <p:iterate type="lt">
                                    <p:tmPct val="30000"/>
                                  </p:iterate>
                                  <p:childTnLst>
                                    <p:animScale>
                                      <p:cBhvr>
                                        <p:cTn id="84" dur="50" autoRev="1" fill="hold">
                                          <p:stCondLst>
                                            <p:cond delay="0"/>
                                          </p:stCondLst>
                                        </p:cTn>
                                        <p:tgtEl>
                                          <p:spTgt spid="26"/>
                                        </p:tgtEl>
                                      </p:cBhvr>
                                      <p:to x="80000" y="100000"/>
                                    </p:animScale>
                                    <p:anim by="(#ppt_w*0.10)" calcmode="lin" valueType="num">
                                      <p:cBhvr>
                                        <p:cTn id="85" dur="50" autoRev="1" fill="hold">
                                          <p:stCondLst>
                                            <p:cond delay="0"/>
                                          </p:stCondLst>
                                        </p:cTn>
                                        <p:tgtEl>
                                          <p:spTgt spid="26"/>
                                        </p:tgtEl>
                                        <p:attrNameLst>
                                          <p:attrName>ppt_x</p:attrName>
                                        </p:attrNameLst>
                                      </p:cBhvr>
                                    </p:anim>
                                    <p:anim by="(-#ppt_w*0.10)" calcmode="lin" valueType="num">
                                      <p:cBhvr>
                                        <p:cTn id="86" dur="50" autoRev="1" fill="hold">
                                          <p:stCondLst>
                                            <p:cond delay="0"/>
                                          </p:stCondLst>
                                        </p:cTn>
                                        <p:tgtEl>
                                          <p:spTgt spid="26"/>
                                        </p:tgtEl>
                                        <p:attrNameLst>
                                          <p:attrName>ppt_y</p:attrName>
                                        </p:attrNameLst>
                                      </p:cBhvr>
                                    </p:anim>
                                    <p:animRot by="-480000">
                                      <p:cBhvr>
                                        <p:cTn id="87" dur="50" autoRev="1" fill="hold">
                                          <p:stCondLst>
                                            <p:cond delay="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7" grpId="0" animBg="1"/>
      <p:bldP spid="48" grpId="0" animBg="1"/>
      <p:bldP spid="58" grpId="0"/>
      <p:bldP spid="59" grpId="0"/>
      <p:bldP spid="60" grpId="0"/>
      <p:bldP spid="61" grpId="0"/>
      <p:bldP spid="62" grpId="0"/>
      <p:bldP spid="63" grpId="0"/>
      <p:bldP spid="26" grpId="0"/>
      <p:bldP spid="2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 xmlns:a16="http://schemas.microsoft.com/office/drawing/2014/main" id="{C36B473E-365A-4826-96EB-7CC393D80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42" name="组合 41"/>
          <p:cNvGrpSpPr/>
          <p:nvPr/>
        </p:nvGrpSpPr>
        <p:grpSpPr>
          <a:xfrm>
            <a:off x="0" y="1651830"/>
            <a:ext cx="9144000" cy="1814777"/>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4" cy="6119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a:solidFill>
                    <a:schemeClr val="bg1">
                      <a:lumMod val="95000"/>
                    </a:schemeClr>
                  </a:solidFill>
                  <a:latin typeface="Impact" panose="020B0806030902050204" pitchFamily="34" charset="0"/>
                </a:rPr>
                <a:t>01</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7976" y="2046770"/>
            <a:ext cx="5914504" cy="623250"/>
          </a:xfrm>
          <a:prstGeom prst="rect">
            <a:avLst/>
          </a:prstGeom>
          <a:noFill/>
        </p:spPr>
        <p:txBody>
          <a:bodyPr wrap="square" lIns="68584" tIns="34291" rIns="68584" bIns="34291" rtlCol="0">
            <a:spAutoFit/>
          </a:bodyPr>
          <a:lstStyle/>
          <a:p>
            <a:r>
              <a:rPr lang="zh-CN" altLang="en-US" sz="3600" b="1" dirty="0" smtClean="0">
                <a:solidFill>
                  <a:schemeClr val="bg1"/>
                </a:solidFill>
                <a:latin typeface="微软雅黑" panose="020B0503020204020204" pitchFamily="34" charset="-122"/>
                <a:ea typeface="微软雅黑" panose="020B0503020204020204" pitchFamily="34" charset="-122"/>
              </a:rPr>
              <a:t>数据库基础架构和理论基础</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2977976" y="2698179"/>
            <a:ext cx="3075708" cy="315473"/>
          </a:xfrm>
          <a:prstGeom prst="rect">
            <a:avLst/>
          </a:prstGeom>
          <a:noFill/>
        </p:spPr>
        <p:txBody>
          <a:bodyPr wrap="square" lIns="68584" tIns="34291" rIns="68584" bIns="34291" rtlCol="0">
            <a:spAutoFit/>
          </a:bodyPr>
          <a:lstStyle/>
          <a:p>
            <a:pPr eaLnBrk="0" hangingPunct="0"/>
            <a:r>
              <a:rPr lang="zh-CN" altLang="en-US" sz="1600" dirty="0">
                <a:solidFill>
                  <a:schemeClr val="bg1"/>
                </a:solidFill>
                <a:latin typeface="微软雅黑" pitchFamily="34" charset="-122"/>
                <a:ea typeface="微软雅黑" pitchFamily="34" charset="-122"/>
                <a:sym typeface="微软雅黑" pitchFamily="34" charset="-122"/>
              </a:rPr>
              <a:t>点击此处添加副标题文本内容</a:t>
            </a:r>
          </a:p>
        </p:txBody>
      </p:sp>
      <p:grpSp>
        <p:nvGrpSpPr>
          <p:cNvPr id="7" name="组合 6"/>
          <p:cNvGrpSpPr/>
          <p:nvPr/>
        </p:nvGrpSpPr>
        <p:grpSpPr>
          <a:xfrm>
            <a:off x="5940152" y="1274820"/>
            <a:ext cx="432048" cy="432834"/>
            <a:chOff x="6084168" y="1274820"/>
            <a:chExt cx="432048" cy="432834"/>
          </a:xfrm>
        </p:grpSpPr>
        <p:sp>
          <p:nvSpPr>
            <p:cNvPr id="14"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9"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6" name="组合 5"/>
          <p:cNvGrpSpPr/>
          <p:nvPr/>
        </p:nvGrpSpPr>
        <p:grpSpPr>
          <a:xfrm>
            <a:off x="4644008" y="1275213"/>
            <a:ext cx="432048" cy="432048"/>
            <a:chOff x="4788024" y="1275213"/>
            <a:chExt cx="432048" cy="432048"/>
          </a:xfrm>
        </p:grpSpPr>
        <p:sp>
          <p:nvSpPr>
            <p:cNvPr id="17"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0"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9" name="组合 8"/>
          <p:cNvGrpSpPr/>
          <p:nvPr/>
        </p:nvGrpSpPr>
        <p:grpSpPr>
          <a:xfrm>
            <a:off x="5292080" y="1274820"/>
            <a:ext cx="432833" cy="432834"/>
            <a:chOff x="5436096" y="1274820"/>
            <a:chExt cx="432833" cy="432834"/>
          </a:xfrm>
        </p:grpSpPr>
        <p:sp>
          <p:nvSpPr>
            <p:cNvPr id="25"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1"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4" name="组合 3"/>
          <p:cNvGrpSpPr/>
          <p:nvPr/>
        </p:nvGrpSpPr>
        <p:grpSpPr>
          <a:xfrm>
            <a:off x="3347864" y="1274820"/>
            <a:ext cx="432833" cy="432834"/>
            <a:chOff x="3491880" y="1274820"/>
            <a:chExt cx="432833" cy="432834"/>
          </a:xfrm>
        </p:grpSpPr>
        <p:sp>
          <p:nvSpPr>
            <p:cNvPr id="11"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2"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5" name="组合 4"/>
          <p:cNvGrpSpPr/>
          <p:nvPr/>
        </p:nvGrpSpPr>
        <p:grpSpPr>
          <a:xfrm>
            <a:off x="3995936" y="1274820"/>
            <a:ext cx="432833" cy="432834"/>
            <a:chOff x="4139952" y="1274820"/>
            <a:chExt cx="432833" cy="432834"/>
          </a:xfrm>
        </p:grpSpPr>
        <p:sp>
          <p:nvSpPr>
            <p:cNvPr id="24"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36801909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53" presetClass="entr" presetSubtype="16"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20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nodeType="withEffect">
                                  <p:stCondLst>
                                    <p:cond delay="40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nodeType="withEffect">
                                  <p:stCondLst>
                                    <p:cond delay="60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80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childTnLst>
                          </p:cTn>
                        </p:par>
                        <p:par>
                          <p:cTn id="35" fill="hold">
                            <p:stCondLst>
                              <p:cond delay="210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49"/>
                                        </p:tgtEl>
                                        <p:attrNameLst>
                                          <p:attrName>style.visibility</p:attrName>
                                        </p:attrNameLst>
                                      </p:cBhvr>
                                      <p:to>
                                        <p:strVal val="visible"/>
                                      </p:to>
                                    </p:set>
                                    <p:animEffect transition="in" filter="wipe(left)">
                                      <p:cBhvr>
                                        <p:cTn id="38" dur="200"/>
                                        <p:tgtEl>
                                          <p:spTgt spid="49"/>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49"/>
                                        </p:tgtEl>
                                      </p:cBhvr>
                                      <p:to x="80000" y="100000"/>
                                    </p:animScale>
                                    <p:anim by="(#ppt_w*0.10)" calcmode="lin" valueType="num">
                                      <p:cBhvr>
                                        <p:cTn id="41" dur="50" autoRev="1" fill="hold">
                                          <p:stCondLst>
                                            <p:cond delay="0"/>
                                          </p:stCondLst>
                                        </p:cTn>
                                        <p:tgtEl>
                                          <p:spTgt spid="49"/>
                                        </p:tgtEl>
                                        <p:attrNameLst>
                                          <p:attrName>ppt_x</p:attrName>
                                        </p:attrNameLst>
                                      </p:cBhvr>
                                    </p:anim>
                                    <p:anim by="(-#ppt_w*0.10)" calcmode="lin" valueType="num">
                                      <p:cBhvr>
                                        <p:cTn id="42" dur="50" autoRev="1" fill="hold">
                                          <p:stCondLst>
                                            <p:cond delay="0"/>
                                          </p:stCondLst>
                                        </p:cTn>
                                        <p:tgtEl>
                                          <p:spTgt spid="49"/>
                                        </p:tgtEl>
                                        <p:attrNameLst>
                                          <p:attrName>ppt_y</p:attrName>
                                        </p:attrNameLst>
                                      </p:cBhvr>
                                    </p:anim>
                                    <p:animRot by="-480000">
                                      <p:cBhvr>
                                        <p:cTn id="43" dur="50" autoRev="1" fill="hold">
                                          <p:stCondLst>
                                            <p:cond delay="0"/>
                                          </p:stCondLst>
                                        </p:cTn>
                                        <p:tgtEl>
                                          <p:spTgt spid="49"/>
                                        </p:tgtEl>
                                        <p:attrNameLst>
                                          <p:attrName>r</p:attrName>
                                        </p:attrNameLst>
                                      </p:cBhvr>
                                    </p:animRot>
                                  </p:childTnLst>
                                </p:cTn>
                              </p:par>
                            </p:childTnLst>
                          </p:cTn>
                        </p:par>
                        <p:par>
                          <p:cTn id="44" fill="hold">
                            <p:stCondLst>
                              <p:cond delay="2960"/>
                            </p:stCondLst>
                            <p:childTnLst>
                              <p:par>
                                <p:cTn id="45" presetID="22" presetClass="entr" presetSubtype="8" fill="hold" grpId="0" nodeType="afterEffect">
                                  <p:stCondLst>
                                    <p:cond delay="0"/>
                                  </p:stCondLst>
                                  <p:iterate type="lt">
                                    <p:tmPct val="30000"/>
                                  </p:iterate>
                                  <p:childTnLst>
                                    <p:set>
                                      <p:cBhvr>
                                        <p:cTn id="46" dur="1" fill="hold">
                                          <p:stCondLst>
                                            <p:cond delay="0"/>
                                          </p:stCondLst>
                                        </p:cTn>
                                        <p:tgtEl>
                                          <p:spTgt spid="50"/>
                                        </p:tgtEl>
                                        <p:attrNameLst>
                                          <p:attrName>style.visibility</p:attrName>
                                        </p:attrNameLst>
                                      </p:cBhvr>
                                      <p:to>
                                        <p:strVal val="visible"/>
                                      </p:to>
                                    </p:set>
                                    <p:animEffect transition="in" filter="wipe(left)">
                                      <p:cBhvr>
                                        <p:cTn id="47" dur="200"/>
                                        <p:tgtEl>
                                          <p:spTgt spid="50"/>
                                        </p:tgtEl>
                                      </p:cBhvr>
                                    </p:animEffect>
                                  </p:childTnLst>
                                </p:cTn>
                              </p:par>
                              <p:par>
                                <p:cTn id="48" presetID="36" presetClass="emph" presetSubtype="0" fill="hold" grpId="1" nodeType="withEffect">
                                  <p:stCondLst>
                                    <p:cond delay="0"/>
                                  </p:stCondLst>
                                  <p:iterate type="lt">
                                    <p:tmPct val="30000"/>
                                  </p:iterate>
                                  <p:childTnLst>
                                    <p:animScale>
                                      <p:cBhvr>
                                        <p:cTn id="49" dur="50" autoRev="1" fill="hold">
                                          <p:stCondLst>
                                            <p:cond delay="0"/>
                                          </p:stCondLst>
                                        </p:cTn>
                                        <p:tgtEl>
                                          <p:spTgt spid="50"/>
                                        </p:tgtEl>
                                      </p:cBhvr>
                                      <p:to x="80000" y="100000"/>
                                    </p:animScale>
                                    <p:anim by="(#ppt_w*0.10)" calcmode="lin" valueType="num">
                                      <p:cBhvr>
                                        <p:cTn id="50" dur="50" autoRev="1" fill="hold">
                                          <p:stCondLst>
                                            <p:cond delay="0"/>
                                          </p:stCondLst>
                                        </p:cTn>
                                        <p:tgtEl>
                                          <p:spTgt spid="50"/>
                                        </p:tgtEl>
                                        <p:attrNameLst>
                                          <p:attrName>ppt_x</p:attrName>
                                        </p:attrNameLst>
                                      </p:cBhvr>
                                    </p:anim>
                                    <p:anim by="(-#ppt_w*0.10)" calcmode="lin" valueType="num">
                                      <p:cBhvr>
                                        <p:cTn id="51" dur="50" autoRev="1" fill="hold">
                                          <p:stCondLst>
                                            <p:cond delay="0"/>
                                          </p:stCondLst>
                                        </p:cTn>
                                        <p:tgtEl>
                                          <p:spTgt spid="50"/>
                                        </p:tgtEl>
                                        <p:attrNameLst>
                                          <p:attrName>ppt_y</p:attrName>
                                        </p:attrNameLst>
                                      </p:cBhvr>
                                    </p:anim>
                                    <p:animRot by="-480000">
                                      <p:cBhvr>
                                        <p:cTn id="52"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 xmlns:a16="http://schemas.microsoft.com/office/drawing/2014/main" id="{45928944-5CF4-47DF-85F1-1D8840176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Shape 2012"/>
          <p:cNvSpPr/>
          <p:nvPr/>
        </p:nvSpPr>
        <p:spPr>
          <a:xfrm>
            <a:off x="5291568" y="1431335"/>
            <a:ext cx="2671029" cy="1264960"/>
          </a:xfrm>
          <a:prstGeom prst="roundRect">
            <a:avLst>
              <a:gd name="adj" fmla="val 6918"/>
            </a:avLst>
          </a:prstGeom>
          <a:noFill/>
          <a:ln w="12700">
            <a:solidFill>
              <a:srgbClr val="A6AAA9"/>
            </a:solidFill>
            <a:miter lim="400000"/>
          </a:ln>
        </p:spPr>
        <p:txBody>
          <a:bodyPr lIns="14288" tIns="14288" rIns="14288" bIns="14288" anchor="ctr"/>
          <a:lstStyle/>
          <a:p>
            <a:pPr lvl="0"/>
            <a:endParaRPr sz="1300"/>
          </a:p>
        </p:txBody>
      </p:sp>
      <p:sp>
        <p:nvSpPr>
          <p:cNvPr id="3" name="Shape 2013"/>
          <p:cNvSpPr/>
          <p:nvPr/>
        </p:nvSpPr>
        <p:spPr>
          <a:xfrm>
            <a:off x="5291568" y="2879192"/>
            <a:ext cx="2671029" cy="1263620"/>
          </a:xfrm>
          <a:prstGeom prst="roundRect">
            <a:avLst>
              <a:gd name="adj" fmla="val 6925"/>
            </a:avLst>
          </a:prstGeom>
          <a:noFill/>
          <a:ln w="12700">
            <a:solidFill>
              <a:srgbClr val="A6AAA9"/>
            </a:solidFill>
            <a:miter lim="400000"/>
          </a:ln>
        </p:spPr>
        <p:txBody>
          <a:bodyPr lIns="14288" tIns="14288" rIns="14288" bIns="14288" anchor="ctr"/>
          <a:lstStyle/>
          <a:p>
            <a:pPr lvl="0"/>
            <a:endParaRPr sz="1300"/>
          </a:p>
        </p:txBody>
      </p:sp>
      <p:sp>
        <p:nvSpPr>
          <p:cNvPr id="4" name="Shape 2014"/>
          <p:cNvSpPr/>
          <p:nvPr/>
        </p:nvSpPr>
        <p:spPr>
          <a:xfrm>
            <a:off x="1186463" y="2878522"/>
            <a:ext cx="2671029" cy="1264959"/>
          </a:xfrm>
          <a:prstGeom prst="roundRect">
            <a:avLst>
              <a:gd name="adj" fmla="val 6918"/>
            </a:avLst>
          </a:prstGeom>
          <a:noFill/>
          <a:ln w="12700">
            <a:solidFill>
              <a:srgbClr val="A6AAA9"/>
            </a:solidFill>
            <a:miter lim="400000"/>
          </a:ln>
        </p:spPr>
        <p:txBody>
          <a:bodyPr lIns="14288" tIns="14288" rIns="14288" bIns="14288" anchor="ctr"/>
          <a:lstStyle/>
          <a:p>
            <a:pPr lvl="0"/>
            <a:endParaRPr sz="1300"/>
          </a:p>
        </p:txBody>
      </p:sp>
      <p:sp>
        <p:nvSpPr>
          <p:cNvPr id="5" name="Shape 2017"/>
          <p:cNvSpPr/>
          <p:nvPr/>
        </p:nvSpPr>
        <p:spPr>
          <a:xfrm>
            <a:off x="1186463" y="1431335"/>
            <a:ext cx="2671029" cy="1264960"/>
          </a:xfrm>
          <a:prstGeom prst="roundRect">
            <a:avLst>
              <a:gd name="adj" fmla="val 6918"/>
            </a:avLst>
          </a:prstGeom>
          <a:noFill/>
          <a:ln w="12700">
            <a:solidFill>
              <a:srgbClr val="A6AAA9"/>
            </a:solidFill>
            <a:miter lim="400000"/>
          </a:ln>
        </p:spPr>
        <p:txBody>
          <a:bodyPr lIns="14288" tIns="14288" rIns="14288" bIns="14288" anchor="ctr"/>
          <a:lstStyle/>
          <a:p>
            <a:pPr lvl="0"/>
            <a:endParaRPr sz="1300"/>
          </a:p>
        </p:txBody>
      </p:sp>
      <p:sp>
        <p:nvSpPr>
          <p:cNvPr id="6" name="Shape 2017"/>
          <p:cNvSpPr/>
          <p:nvPr/>
        </p:nvSpPr>
        <p:spPr>
          <a:xfrm>
            <a:off x="3488945" y="1707066"/>
            <a:ext cx="2165927" cy="21659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19050" tIns="19050" rIns="19050" bIns="19050" anchor="ctr"/>
          <a:lstStyle/>
          <a:p>
            <a:pPr lvl="0"/>
            <a:endParaRPr sz="1300"/>
          </a:p>
        </p:txBody>
      </p:sp>
      <p:sp>
        <p:nvSpPr>
          <p:cNvPr id="7" name="Shape 2021"/>
          <p:cNvSpPr/>
          <p:nvPr/>
        </p:nvSpPr>
        <p:spPr>
          <a:xfrm>
            <a:off x="1619672" y="1779662"/>
            <a:ext cx="1869273" cy="38243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a:lnSpc>
                <a:spcPct val="120000"/>
              </a:lnSpc>
              <a:spcBef>
                <a:spcPts val="2500"/>
              </a:spcBef>
              <a:defRPr sz="2000">
                <a:solidFill>
                  <a:srgbClr val="53585F"/>
                </a:solidFill>
              </a:defRPr>
            </a:lvl1pPr>
          </a:lstStyle>
          <a:p>
            <a:pPr algn="just"/>
            <a:r>
              <a:rPr lang="zh-CN" altLang="en-US" sz="1000" dirty="0" smtClean="0">
                <a:solidFill>
                  <a:schemeClr val="tx1">
                    <a:lumMod val="75000"/>
                    <a:lumOff val="25000"/>
                  </a:schemeClr>
                </a:solidFill>
                <a:latin typeface="微软雅黑" pitchFamily="34" charset="-122"/>
                <a:ea typeface="微软雅黑" pitchFamily="34" charset="-122"/>
              </a:rPr>
              <a:t>即数据库实例，由服务器上的一组</a:t>
            </a:r>
            <a:r>
              <a:rPr lang="zh-CN" altLang="en-US" sz="1000" b="1" dirty="0" smtClean="0">
                <a:solidFill>
                  <a:schemeClr val="tx1">
                    <a:lumMod val="75000"/>
                    <a:lumOff val="25000"/>
                  </a:schemeClr>
                </a:solidFill>
                <a:latin typeface="微软雅黑" pitchFamily="34" charset="-122"/>
                <a:ea typeface="微软雅黑" pitchFamily="34" charset="-122"/>
              </a:rPr>
              <a:t>内存结构</a:t>
            </a:r>
            <a:r>
              <a:rPr lang="zh-CN" altLang="en-US" sz="1000" dirty="0" smtClean="0">
                <a:solidFill>
                  <a:schemeClr val="tx1">
                    <a:lumMod val="75000"/>
                    <a:lumOff val="25000"/>
                  </a:schemeClr>
                </a:solidFill>
                <a:latin typeface="微软雅黑" pitchFamily="34" charset="-122"/>
                <a:ea typeface="微软雅黑" pitchFamily="34" charset="-122"/>
              </a:rPr>
              <a:t>和</a:t>
            </a:r>
            <a:r>
              <a:rPr lang="zh-CN" altLang="en-US" sz="1000" b="1" dirty="0" smtClean="0">
                <a:solidFill>
                  <a:schemeClr val="tx1">
                    <a:lumMod val="75000"/>
                    <a:lumOff val="25000"/>
                  </a:schemeClr>
                </a:solidFill>
                <a:latin typeface="微软雅黑" pitchFamily="34" charset="-122"/>
                <a:ea typeface="微软雅黑" pitchFamily="34" charset="-122"/>
              </a:rPr>
              <a:t>服务进程</a:t>
            </a:r>
            <a:r>
              <a:rPr lang="zh-CN" altLang="en-US" sz="1000" dirty="0" smtClean="0">
                <a:solidFill>
                  <a:schemeClr val="tx1">
                    <a:lumMod val="75000"/>
                    <a:lumOff val="25000"/>
                  </a:schemeClr>
                </a:solidFill>
                <a:latin typeface="微软雅黑" pitchFamily="34" charset="-122"/>
                <a:ea typeface="微软雅黑" pitchFamily="34" charset="-122"/>
              </a:rPr>
              <a:t>组成，用以支撑和完成数据库的正常运行和操作，实例可以独立于数据库存在。</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8" name="Shape 2022"/>
          <p:cNvSpPr/>
          <p:nvPr/>
        </p:nvSpPr>
        <p:spPr>
          <a:xfrm>
            <a:off x="1741649" y="1419622"/>
            <a:ext cx="1401999" cy="30121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a:lnSpc>
                <a:spcPct val="120000"/>
              </a:lnSpc>
              <a:defRPr sz="3500">
                <a:solidFill>
                  <a:srgbClr val="53585F"/>
                </a:solidFill>
              </a:defRPr>
            </a:lvl1pPr>
          </a:lstStyle>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实例（</a:t>
            </a:r>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Instance</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Shape 2023"/>
          <p:cNvSpPr/>
          <p:nvPr/>
        </p:nvSpPr>
        <p:spPr>
          <a:xfrm>
            <a:off x="1547094" y="3219822"/>
            <a:ext cx="2160810" cy="36416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a:lnSpc>
                <a:spcPct val="120000"/>
              </a:lnSpc>
              <a:spcBef>
                <a:spcPts val="2500"/>
              </a:spcBef>
              <a:defRPr sz="2000">
                <a:solidFill>
                  <a:srgbClr val="53585F"/>
                </a:solidFill>
              </a:defRPr>
            </a:lvl1pPr>
          </a:lstStyle>
          <a:p>
            <a:pPr algn="just"/>
            <a:r>
              <a:rPr lang="zh-CN" altLang="en-US" sz="1000" dirty="0" smtClean="0">
                <a:solidFill>
                  <a:schemeClr val="tx1">
                    <a:lumMod val="75000"/>
                    <a:lumOff val="25000"/>
                  </a:schemeClr>
                </a:solidFill>
                <a:latin typeface="微软雅黑" pitchFamily="34" charset="-122"/>
                <a:ea typeface="微软雅黑" pitchFamily="34" charset="-122"/>
              </a:rPr>
              <a:t>块是</a:t>
            </a:r>
            <a:r>
              <a:rPr lang="en-US" altLang="zh-CN" sz="1000" dirty="0">
                <a:solidFill>
                  <a:schemeClr val="tx1">
                    <a:lumMod val="75000"/>
                    <a:lumOff val="25000"/>
                  </a:schemeClr>
                </a:solidFill>
                <a:latin typeface="微软雅黑" pitchFamily="34" charset="-122"/>
                <a:ea typeface="微软雅黑" pitchFamily="34" charset="-122"/>
              </a:rPr>
              <a:t>oracle</a:t>
            </a:r>
            <a:r>
              <a:rPr lang="zh-CN" altLang="en-US" sz="1000" dirty="0">
                <a:solidFill>
                  <a:schemeClr val="tx1">
                    <a:lumMod val="75000"/>
                    <a:lumOff val="25000"/>
                  </a:schemeClr>
                </a:solidFill>
                <a:latin typeface="微软雅黑" pitchFamily="34" charset="-122"/>
                <a:ea typeface="微软雅黑" pitchFamily="34" charset="-122"/>
              </a:rPr>
              <a:t>数据库读写的最小单位</a:t>
            </a:r>
            <a:r>
              <a:rPr lang="zh-CN" altLang="en-US" sz="1000" dirty="0" smtClean="0">
                <a:solidFill>
                  <a:schemeClr val="tx1">
                    <a:lumMod val="75000"/>
                    <a:lumOff val="25000"/>
                  </a:schemeClr>
                </a:solidFill>
                <a:latin typeface="微软雅黑" pitchFamily="34" charset="-122"/>
                <a:ea typeface="微软雅黑" pitchFamily="34" charset="-122"/>
              </a:rPr>
              <a:t>。</a:t>
            </a:r>
            <a:r>
              <a:rPr lang="en-US" altLang="zh-CN" sz="1000" dirty="0" smtClean="0">
                <a:solidFill>
                  <a:schemeClr val="tx1">
                    <a:lumMod val="75000"/>
                    <a:lumOff val="25000"/>
                  </a:schemeClr>
                </a:solidFill>
                <a:latin typeface="微软雅黑" pitchFamily="34" charset="-122"/>
                <a:ea typeface="微软雅黑" pitchFamily="34" charset="-122"/>
              </a:rPr>
              <a:t/>
            </a:r>
            <a:br>
              <a:rPr lang="en-US" altLang="zh-CN" sz="1000" dirty="0" smtClean="0">
                <a:solidFill>
                  <a:schemeClr val="tx1">
                    <a:lumMod val="75000"/>
                    <a:lumOff val="25000"/>
                  </a:schemeClr>
                </a:solidFill>
                <a:latin typeface="微软雅黑" pitchFamily="34" charset="-122"/>
                <a:ea typeface="微软雅黑" pitchFamily="34" charset="-122"/>
              </a:rPr>
            </a:br>
            <a:r>
              <a:rPr lang="zh-CN" altLang="en-US" sz="1000" dirty="0" smtClean="0">
                <a:solidFill>
                  <a:schemeClr val="tx1">
                    <a:lumMod val="75000"/>
                    <a:lumOff val="25000"/>
                  </a:schemeClr>
                </a:solidFill>
                <a:latin typeface="微软雅黑" pitchFamily="34" charset="-122"/>
                <a:ea typeface="微软雅黑" pitchFamily="34" charset="-122"/>
              </a:rPr>
              <a:t>区间</a:t>
            </a:r>
            <a:r>
              <a:rPr lang="en-US" altLang="zh-CN" sz="1000" dirty="0" smtClean="0">
                <a:solidFill>
                  <a:schemeClr val="tx1">
                    <a:lumMod val="75000"/>
                    <a:lumOff val="25000"/>
                  </a:schemeClr>
                </a:solidFill>
                <a:latin typeface="微软雅黑" pitchFamily="34" charset="-122"/>
                <a:ea typeface="微软雅黑" pitchFamily="34" charset="-122"/>
              </a:rPr>
              <a:t>(extent)</a:t>
            </a:r>
            <a:r>
              <a:rPr lang="zh-CN" altLang="en-US" sz="1000" dirty="0" smtClean="0">
                <a:solidFill>
                  <a:schemeClr val="tx1">
                    <a:lumMod val="75000"/>
                    <a:lumOff val="25000"/>
                  </a:schemeClr>
                </a:solidFill>
                <a:latin typeface="微软雅黑" pitchFamily="34" charset="-122"/>
                <a:ea typeface="微软雅黑" pitchFamily="34" charset="-122"/>
              </a:rPr>
              <a:t>由</a:t>
            </a:r>
            <a:r>
              <a:rPr lang="zh-CN" altLang="en-US" sz="1000" dirty="0">
                <a:solidFill>
                  <a:schemeClr val="tx1">
                    <a:lumMod val="75000"/>
                    <a:lumOff val="25000"/>
                  </a:schemeClr>
                </a:solidFill>
                <a:latin typeface="微软雅黑" pitchFamily="34" charset="-122"/>
                <a:ea typeface="微软雅黑" pitchFamily="34" charset="-122"/>
              </a:rPr>
              <a:t>多个地址连续的块组成，也是</a:t>
            </a:r>
            <a:r>
              <a:rPr lang="en-US" altLang="zh-CN" sz="1000" dirty="0">
                <a:solidFill>
                  <a:schemeClr val="tx1">
                    <a:lumMod val="75000"/>
                    <a:lumOff val="25000"/>
                  </a:schemeClr>
                </a:solidFill>
                <a:latin typeface="微软雅黑" pitchFamily="34" charset="-122"/>
                <a:ea typeface="微软雅黑" pitchFamily="34" charset="-122"/>
              </a:rPr>
              <a:t>oracle</a:t>
            </a:r>
            <a:r>
              <a:rPr lang="zh-CN" altLang="en-US" sz="1000" dirty="0">
                <a:solidFill>
                  <a:schemeClr val="tx1">
                    <a:lumMod val="75000"/>
                    <a:lumOff val="25000"/>
                  </a:schemeClr>
                </a:solidFill>
                <a:latin typeface="微软雅黑" pitchFamily="34" charset="-122"/>
                <a:ea typeface="微软雅黑" pitchFamily="34" charset="-122"/>
              </a:rPr>
              <a:t>存储空间分配的最小单位</a:t>
            </a:r>
            <a:r>
              <a:rPr lang="zh-CN" altLang="en-US" sz="1000" dirty="0" smtClean="0">
                <a:solidFill>
                  <a:schemeClr val="tx1">
                    <a:lumMod val="75000"/>
                    <a:lumOff val="25000"/>
                  </a:schemeClr>
                </a:solidFill>
                <a:latin typeface="微软雅黑" pitchFamily="34" charset="-122"/>
                <a:ea typeface="微软雅黑" pitchFamily="34" charset="-122"/>
              </a:rPr>
              <a:t>。</a:t>
            </a:r>
            <a:r>
              <a:rPr lang="en-US" altLang="zh-CN" sz="1000" dirty="0" smtClean="0">
                <a:solidFill>
                  <a:schemeClr val="tx1">
                    <a:lumMod val="75000"/>
                    <a:lumOff val="25000"/>
                  </a:schemeClr>
                </a:solidFill>
                <a:latin typeface="微软雅黑" pitchFamily="34" charset="-122"/>
                <a:ea typeface="微软雅黑" pitchFamily="34" charset="-122"/>
              </a:rPr>
              <a:t/>
            </a:r>
            <a:br>
              <a:rPr lang="en-US" altLang="zh-CN" sz="1000" dirty="0" smtClean="0">
                <a:solidFill>
                  <a:schemeClr val="tx1">
                    <a:lumMod val="75000"/>
                    <a:lumOff val="25000"/>
                  </a:schemeClr>
                </a:solidFill>
                <a:latin typeface="微软雅黑" pitchFamily="34" charset="-122"/>
                <a:ea typeface="微软雅黑" pitchFamily="34" charset="-122"/>
              </a:rPr>
            </a:br>
            <a:r>
              <a:rPr lang="zh-CN" altLang="en-US" sz="1000" dirty="0">
                <a:solidFill>
                  <a:schemeClr val="tx1">
                    <a:lumMod val="75000"/>
                    <a:lumOff val="25000"/>
                  </a:schemeClr>
                </a:solidFill>
                <a:latin typeface="微软雅黑" pitchFamily="34" charset="-122"/>
                <a:ea typeface="微软雅黑" pitchFamily="34" charset="-122"/>
              </a:rPr>
              <a:t>段由一个或多个区间</a:t>
            </a:r>
            <a:r>
              <a:rPr lang="zh-CN" altLang="en-US" sz="1000" dirty="0" smtClean="0">
                <a:solidFill>
                  <a:schemeClr val="tx1">
                    <a:lumMod val="75000"/>
                    <a:lumOff val="25000"/>
                  </a:schemeClr>
                </a:solidFill>
                <a:latin typeface="微软雅黑" pitchFamily="34" charset="-122"/>
                <a:ea typeface="微软雅黑" pitchFamily="34" charset="-122"/>
              </a:rPr>
              <a:t>组成，实际</a:t>
            </a:r>
            <a:r>
              <a:rPr lang="zh-CN" altLang="en-US" sz="1000" dirty="0">
                <a:solidFill>
                  <a:schemeClr val="tx1">
                    <a:lumMod val="75000"/>
                    <a:lumOff val="25000"/>
                  </a:schemeClr>
                </a:solidFill>
                <a:latin typeface="微软雅黑" pitchFamily="34" charset="-122"/>
                <a:ea typeface="微软雅黑" pitchFamily="34" charset="-122"/>
              </a:rPr>
              <a:t>存储数据库中数据对象数据的逻辑结构和</a:t>
            </a:r>
            <a:r>
              <a:rPr lang="zh-CN" altLang="en-US" sz="1000" dirty="0" smtClean="0">
                <a:solidFill>
                  <a:schemeClr val="tx1">
                    <a:lumMod val="75000"/>
                    <a:lumOff val="25000"/>
                  </a:schemeClr>
                </a:solidFill>
                <a:latin typeface="微软雅黑" pitchFamily="34" charset="-122"/>
                <a:ea typeface="微软雅黑" pitchFamily="34" charset="-122"/>
              </a:rPr>
              <a:t>单元</a:t>
            </a:r>
            <a:r>
              <a:rPr lang="zh-CN" altLang="en-US" sz="1000" dirty="0">
                <a:solidFill>
                  <a:schemeClr val="tx1">
                    <a:lumMod val="75000"/>
                    <a:lumOff val="25000"/>
                  </a:schemeClr>
                </a:solidFill>
                <a:latin typeface="微软雅黑" pitchFamily="34" charset="-122"/>
                <a:ea typeface="微软雅黑" pitchFamily="34" charset="-122"/>
              </a:rPr>
              <a:t>。</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10" name="Shape 2024"/>
          <p:cNvSpPr/>
          <p:nvPr/>
        </p:nvSpPr>
        <p:spPr>
          <a:xfrm>
            <a:off x="1545093" y="2931790"/>
            <a:ext cx="1943852" cy="30121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a:lnSpc>
                <a:spcPct val="120000"/>
              </a:lnSpc>
              <a:defRPr sz="3500">
                <a:solidFill>
                  <a:srgbClr val="53585F"/>
                </a:solidFill>
              </a:defRPr>
            </a:lvl1pPr>
          </a:lstStyle>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块</a:t>
            </a:r>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block/</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区间</a:t>
            </a:r>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段</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Segment</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Shape 2025"/>
          <p:cNvSpPr/>
          <p:nvPr/>
        </p:nvSpPr>
        <p:spPr>
          <a:xfrm>
            <a:off x="5654872" y="1779662"/>
            <a:ext cx="1947834" cy="38243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lnSpc>
                <a:spcPct val="120000"/>
              </a:lnSpc>
              <a:spcBef>
                <a:spcPts val="4500"/>
              </a:spcBef>
              <a:defRPr sz="2000">
                <a:solidFill>
                  <a:srgbClr val="53585F"/>
                </a:solidFill>
              </a:defRPr>
            </a:lvl1pPr>
          </a:lstStyle>
          <a:p>
            <a:pPr algn="just"/>
            <a:r>
              <a:rPr lang="zh-CN" altLang="en-US" sz="1000" dirty="0" smtClean="0">
                <a:solidFill>
                  <a:schemeClr val="tx1">
                    <a:lumMod val="75000"/>
                    <a:lumOff val="25000"/>
                  </a:schemeClr>
                </a:solidFill>
                <a:latin typeface="微软雅黑" pitchFamily="34" charset="-122"/>
                <a:ea typeface="微软雅黑" pitchFamily="34" charset="-122"/>
              </a:rPr>
              <a:t>由服务器上的一组磁盘</a:t>
            </a:r>
            <a:r>
              <a:rPr lang="zh-CN" altLang="en-US" sz="1000" b="1" dirty="0" smtClean="0">
                <a:solidFill>
                  <a:schemeClr val="tx1">
                    <a:lumMod val="75000"/>
                    <a:lumOff val="25000"/>
                  </a:schemeClr>
                </a:solidFill>
                <a:latin typeface="微软雅黑" pitchFamily="34" charset="-122"/>
                <a:ea typeface="微软雅黑" pitchFamily="34" charset="-122"/>
              </a:rPr>
              <a:t>文件</a:t>
            </a:r>
            <a:r>
              <a:rPr lang="zh-CN" altLang="en-US" sz="1000" dirty="0" smtClean="0">
                <a:solidFill>
                  <a:schemeClr val="tx1">
                    <a:lumMod val="75000"/>
                    <a:lumOff val="25000"/>
                  </a:schemeClr>
                </a:solidFill>
                <a:latin typeface="微软雅黑" pitchFamily="34" charset="-122"/>
                <a:ea typeface="微软雅黑" pitchFamily="34" charset="-122"/>
              </a:rPr>
              <a:t>组成，用于存储数据库相关的各种管理信息和用户数据，以保证数据库正常运转和用户数据的不丢失，数据库及其文件可以独立于实例而存在。</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12" name="Shape 2026"/>
          <p:cNvSpPr/>
          <p:nvPr/>
        </p:nvSpPr>
        <p:spPr>
          <a:xfrm>
            <a:off x="5987765" y="1419622"/>
            <a:ext cx="1401999" cy="30121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r">
              <a:defRPr sz="3500">
                <a:solidFill>
                  <a:srgbClr val="53585F"/>
                </a:solidFill>
              </a:defRPr>
            </a:lvl1pPr>
          </a:lstStyle>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数据库（</a:t>
            </a:r>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Database</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Shape 2027"/>
          <p:cNvSpPr/>
          <p:nvPr/>
        </p:nvSpPr>
        <p:spPr>
          <a:xfrm>
            <a:off x="5508104" y="3219822"/>
            <a:ext cx="2090621" cy="3641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lnSpc>
                <a:spcPct val="120000"/>
              </a:lnSpc>
              <a:spcBef>
                <a:spcPts val="4500"/>
              </a:spcBef>
              <a:defRPr sz="2000">
                <a:solidFill>
                  <a:srgbClr val="53585F"/>
                </a:solidFill>
              </a:defRPr>
            </a:lvl1pPr>
          </a:lstStyle>
          <a:p>
            <a:pPr algn="just"/>
            <a:r>
              <a:rPr lang="zh-CN" altLang="en-US" sz="1000" dirty="0">
                <a:solidFill>
                  <a:schemeClr val="tx1">
                    <a:lumMod val="75000"/>
                    <a:lumOff val="25000"/>
                  </a:schemeClr>
                </a:solidFill>
                <a:latin typeface="微软雅黑" pitchFamily="34" charset="-122"/>
                <a:ea typeface="微软雅黑" pitchFamily="34" charset="-122"/>
              </a:rPr>
              <a:t>是</a:t>
            </a:r>
            <a:r>
              <a:rPr lang="en-US" altLang="zh-CN" sz="1000" dirty="0">
                <a:solidFill>
                  <a:schemeClr val="tx1">
                    <a:lumMod val="75000"/>
                    <a:lumOff val="25000"/>
                  </a:schemeClr>
                </a:solidFill>
                <a:latin typeface="微软雅黑" pitchFamily="34" charset="-122"/>
                <a:ea typeface="微软雅黑" pitchFamily="34" charset="-122"/>
              </a:rPr>
              <a:t>Oracle</a:t>
            </a:r>
            <a:r>
              <a:rPr lang="zh-CN" altLang="en-US" sz="1000" dirty="0">
                <a:solidFill>
                  <a:schemeClr val="tx1">
                    <a:lumMod val="75000"/>
                    <a:lumOff val="25000"/>
                  </a:schemeClr>
                </a:solidFill>
                <a:latin typeface="微软雅黑" pitchFamily="34" charset="-122"/>
                <a:ea typeface="微软雅黑" pitchFamily="34" charset="-122"/>
              </a:rPr>
              <a:t>数据库中最大的存储空间相关的逻辑概念和容器，存储系统和用户数据的段都在表空间中被分配。表空间由一个或多个</a:t>
            </a:r>
            <a:r>
              <a:rPr lang="zh-CN" altLang="en-US" sz="1000" b="1" dirty="0">
                <a:solidFill>
                  <a:schemeClr val="tx1">
                    <a:lumMod val="75000"/>
                    <a:lumOff val="25000"/>
                  </a:schemeClr>
                </a:solidFill>
                <a:latin typeface="微软雅黑" pitchFamily="34" charset="-122"/>
                <a:ea typeface="微软雅黑" pitchFamily="34" charset="-122"/>
              </a:rPr>
              <a:t>数据</a:t>
            </a:r>
            <a:r>
              <a:rPr lang="zh-CN" altLang="en-US" sz="1000" b="1" dirty="0" smtClean="0">
                <a:solidFill>
                  <a:schemeClr val="tx1">
                    <a:lumMod val="75000"/>
                    <a:lumOff val="25000"/>
                  </a:schemeClr>
                </a:solidFill>
                <a:latin typeface="微软雅黑" pitchFamily="34" charset="-122"/>
                <a:ea typeface="微软雅黑" pitchFamily="34" charset="-122"/>
              </a:rPr>
              <a:t>文件</a:t>
            </a:r>
            <a:r>
              <a:rPr lang="zh-CN" altLang="en-US" sz="1000" dirty="0" smtClean="0">
                <a:solidFill>
                  <a:schemeClr val="tx1">
                    <a:lumMod val="75000"/>
                    <a:lumOff val="25000"/>
                  </a:schemeClr>
                </a:solidFill>
                <a:latin typeface="微软雅黑" pitchFamily="34" charset="-122"/>
                <a:ea typeface="微软雅黑" pitchFamily="34" charset="-122"/>
              </a:rPr>
              <a:t>组成</a:t>
            </a:r>
            <a:r>
              <a:rPr lang="zh-CN" altLang="en-US" sz="1000" dirty="0">
                <a:solidFill>
                  <a:schemeClr val="tx1">
                    <a:lumMod val="75000"/>
                    <a:lumOff val="25000"/>
                  </a:schemeClr>
                </a:solidFill>
                <a:latin typeface="微软雅黑" pitchFamily="34" charset="-122"/>
                <a:ea typeface="微软雅黑" pitchFamily="34" charset="-122"/>
              </a:rPr>
              <a:t>。</a:t>
            </a:r>
            <a:endParaRPr lang="en-US" altLang="zh-CN" sz="1000" dirty="0">
              <a:solidFill>
                <a:schemeClr val="tx1">
                  <a:lumMod val="75000"/>
                  <a:lumOff val="25000"/>
                </a:schemeClr>
              </a:solidFill>
              <a:latin typeface="微软雅黑" pitchFamily="34" charset="-122"/>
              <a:ea typeface="微软雅黑" pitchFamily="34" charset="-122"/>
            </a:endParaRPr>
          </a:p>
        </p:txBody>
      </p:sp>
      <p:sp>
        <p:nvSpPr>
          <p:cNvPr id="14" name="Shape 2028"/>
          <p:cNvSpPr/>
          <p:nvPr/>
        </p:nvSpPr>
        <p:spPr>
          <a:xfrm>
            <a:off x="5987765" y="2931790"/>
            <a:ext cx="1536563" cy="30121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r">
              <a:defRPr sz="3500">
                <a:solidFill>
                  <a:srgbClr val="53585F"/>
                </a:solidFill>
              </a:defRPr>
            </a:lvl1p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表</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空间（</a:t>
            </a:r>
            <a:r>
              <a:rPr lang="en-US" altLang="zh-CN" sz="1200" b="1" dirty="0" err="1">
                <a:solidFill>
                  <a:schemeClr val="tx1">
                    <a:lumMod val="75000"/>
                    <a:lumOff val="25000"/>
                  </a:schemeClr>
                </a:solidFill>
                <a:latin typeface="微软雅黑" panose="020B0503020204020204" pitchFamily="34" charset="-122"/>
                <a:ea typeface="微软雅黑" panose="020B0503020204020204" pitchFamily="34" charset="-122"/>
              </a:rPr>
              <a:t>TableSpace</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5" name="Group 2031"/>
          <p:cNvGrpSpPr/>
          <p:nvPr/>
        </p:nvGrpSpPr>
        <p:grpSpPr>
          <a:xfrm>
            <a:off x="830480" y="1705508"/>
            <a:ext cx="716614" cy="716614"/>
            <a:chOff x="0" y="0"/>
            <a:chExt cx="1910968" cy="1910968"/>
          </a:xfrm>
        </p:grpSpPr>
        <p:sp>
          <p:nvSpPr>
            <p:cNvPr id="16" name="Shape 2029"/>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25400" tIns="25400" rIns="25400" bIns="25400" numCol="1" anchor="ctr">
              <a:noAutofit/>
            </a:bodyPr>
            <a:lstStyle/>
            <a:p>
              <a:pPr lvl="0"/>
              <a:endParaRPr sz="1300"/>
            </a:p>
          </p:txBody>
        </p:sp>
        <p:sp>
          <p:nvSpPr>
            <p:cNvPr id="17" name="Shape 2030"/>
            <p:cNvSpPr/>
            <p:nvPr/>
          </p:nvSpPr>
          <p:spPr>
            <a:xfrm>
              <a:off x="553362" y="560070"/>
              <a:ext cx="804244" cy="706915"/>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300"/>
            </a:p>
          </p:txBody>
        </p:sp>
      </p:grpSp>
      <p:grpSp>
        <p:nvGrpSpPr>
          <p:cNvPr id="18" name="Group 2034"/>
          <p:cNvGrpSpPr/>
          <p:nvPr/>
        </p:nvGrpSpPr>
        <p:grpSpPr>
          <a:xfrm>
            <a:off x="832480" y="3154696"/>
            <a:ext cx="712613" cy="712613"/>
            <a:chOff x="0" y="0"/>
            <a:chExt cx="1900299" cy="1900299"/>
          </a:xfrm>
        </p:grpSpPr>
        <p:sp>
          <p:nvSpPr>
            <p:cNvPr id="19" name="Shape 2032"/>
            <p:cNvSpPr/>
            <p:nvPr/>
          </p:nvSpPr>
          <p:spPr>
            <a:xfrm>
              <a:off x="0" y="0"/>
              <a:ext cx="1900300" cy="1900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25400" tIns="25400" rIns="25400" bIns="25400" numCol="1" anchor="ctr">
              <a:noAutofit/>
            </a:bodyPr>
            <a:lstStyle/>
            <a:p>
              <a:pPr lvl="0"/>
              <a:endParaRPr sz="1300"/>
            </a:p>
          </p:txBody>
        </p:sp>
        <p:sp>
          <p:nvSpPr>
            <p:cNvPr id="20" name="Shape 2033"/>
            <p:cNvSpPr/>
            <p:nvPr/>
          </p:nvSpPr>
          <p:spPr>
            <a:xfrm rot="10800000" flipH="1">
              <a:off x="548028" y="596692"/>
              <a:ext cx="804244" cy="706916"/>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300"/>
            </a:p>
          </p:txBody>
        </p:sp>
      </p:grpSp>
      <p:sp>
        <p:nvSpPr>
          <p:cNvPr id="21" name="Shape 2035"/>
          <p:cNvSpPr/>
          <p:nvPr/>
        </p:nvSpPr>
        <p:spPr>
          <a:xfrm>
            <a:off x="7602706" y="3154695"/>
            <a:ext cx="712614" cy="7126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9050" tIns="19050" rIns="19050" bIns="19050" numCol="1" anchor="ctr">
            <a:noAutofit/>
          </a:bodyPr>
          <a:lstStyle/>
          <a:p>
            <a:pPr lvl="0"/>
            <a:endParaRPr sz="1300"/>
          </a:p>
        </p:txBody>
      </p:sp>
      <p:grpSp>
        <p:nvGrpSpPr>
          <p:cNvPr id="22" name="Group 2040"/>
          <p:cNvGrpSpPr/>
          <p:nvPr/>
        </p:nvGrpSpPr>
        <p:grpSpPr>
          <a:xfrm>
            <a:off x="7598725" y="1705508"/>
            <a:ext cx="716614" cy="716614"/>
            <a:chOff x="0" y="0"/>
            <a:chExt cx="1910968" cy="1910968"/>
          </a:xfrm>
        </p:grpSpPr>
        <p:sp>
          <p:nvSpPr>
            <p:cNvPr id="23" name="Shape 2038"/>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25400" tIns="25400" rIns="25400" bIns="25400" numCol="1" anchor="ctr">
              <a:noAutofit/>
            </a:bodyPr>
            <a:lstStyle/>
            <a:p>
              <a:pPr lvl="0"/>
              <a:endParaRPr sz="1300"/>
            </a:p>
          </p:txBody>
        </p:sp>
        <p:sp>
          <p:nvSpPr>
            <p:cNvPr id="24" name="Shape 2039"/>
            <p:cNvSpPr/>
            <p:nvPr/>
          </p:nvSpPr>
          <p:spPr>
            <a:xfrm>
              <a:off x="657404" y="557107"/>
              <a:ext cx="596161" cy="749014"/>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wrap="square" lIns="0" tIns="0" rIns="0" bIns="0" numCol="1" anchor="ctr">
              <a:noAutofit/>
            </a:bodyPr>
            <a:lstStyle/>
            <a:p>
              <a:pPr lvl="0"/>
              <a:endParaRPr sz="1300"/>
            </a:p>
          </p:txBody>
        </p:sp>
      </p:grpSp>
      <p:sp>
        <p:nvSpPr>
          <p:cNvPr id="26" name="Text Placeholder 5"/>
          <p:cNvSpPr txBox="1">
            <a:spLocks/>
          </p:cNvSpPr>
          <p:nvPr/>
        </p:nvSpPr>
        <p:spPr>
          <a:xfrm>
            <a:off x="3995936" y="2535971"/>
            <a:ext cx="1151616" cy="47528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altLang="zh-CN" sz="2000" b="1" dirty="0" smtClean="0">
                <a:solidFill>
                  <a:schemeClr val="bg1"/>
                </a:solidFill>
                <a:latin typeface="微软雅黑" panose="020B0503020204020204" pitchFamily="34" charset="-122"/>
                <a:ea typeface="微软雅黑" panose="020B0503020204020204" pitchFamily="34" charset="-122"/>
              </a:rPr>
              <a:t>Oracle</a:t>
            </a:r>
          </a:p>
          <a:p>
            <a:pPr algn="ctr">
              <a:lnSpc>
                <a:spcPct val="100000"/>
              </a:lnSpc>
            </a:pPr>
            <a:r>
              <a:rPr lang="zh-CN" altLang="en-US" sz="2000" b="1" dirty="0" smtClean="0">
                <a:solidFill>
                  <a:schemeClr val="bg1"/>
                </a:solidFill>
                <a:latin typeface="微软雅黑" panose="020B0503020204020204" pitchFamily="34" charset="-122"/>
                <a:ea typeface="微软雅黑" panose="020B0503020204020204" pitchFamily="34" charset="-122"/>
              </a:rPr>
              <a:t>名词解释</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30" name="Shape 2036"/>
          <p:cNvSpPr/>
          <p:nvPr/>
        </p:nvSpPr>
        <p:spPr>
          <a:xfrm>
            <a:off x="7808217" y="3350150"/>
            <a:ext cx="301592" cy="321704"/>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cap="flat">
            <a:noFill/>
            <a:miter lim="400000"/>
          </a:ln>
          <a:effectLst/>
        </p:spPr>
        <p:txBody>
          <a:bodyPr wrap="square" lIns="0" tIns="0" rIns="0" bIns="0" numCol="1" anchor="ctr">
            <a:noAutofit/>
          </a:bodyPr>
          <a:lstStyle/>
          <a:p>
            <a:pPr lvl="0"/>
            <a:endParaRPr sz="1300"/>
          </a:p>
        </p:txBody>
      </p:sp>
      <p:sp>
        <p:nvSpPr>
          <p:cNvPr id="32"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Oracle</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基础概念</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6527449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95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par>
                          <p:cTn id="18" fill="hold">
                            <p:stCondLst>
                              <p:cond delay="145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par>
                          <p:cTn id="22" fill="hold">
                            <p:stCondLst>
                              <p:cond delay="1950"/>
                            </p:stCondLst>
                            <p:childTnLst>
                              <p:par>
                                <p:cTn id="23" presetID="53" presetClass="entr" presetSubtype="16"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par>
                          <p:cTn id="28" fill="hold">
                            <p:stCondLst>
                              <p:cond delay="2450"/>
                            </p:stCondLst>
                            <p:childTnLst>
                              <p:par>
                                <p:cTn id="29" presetID="53" presetClass="entr" presetSubtype="1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par>
                          <p:cTn id="34" fill="hold">
                            <p:stCondLst>
                              <p:cond delay="2950"/>
                            </p:stCondLst>
                            <p:childTnLst>
                              <p:par>
                                <p:cTn id="35" presetID="10"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par>
                          <p:cTn id="41" fill="hold">
                            <p:stCondLst>
                              <p:cond delay="3450"/>
                            </p:stCondLst>
                            <p:childTnLst>
                              <p:par>
                                <p:cTn id="42" presetID="53" presetClass="entr" presetSubtype="16" fill="hold" grpId="0" nodeType="after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p:cTn id="44" dur="500" fill="hold"/>
                                        <p:tgtEl>
                                          <p:spTgt spid="4"/>
                                        </p:tgtEl>
                                        <p:attrNameLst>
                                          <p:attrName>ppt_w</p:attrName>
                                        </p:attrNameLst>
                                      </p:cBhvr>
                                      <p:tavLst>
                                        <p:tav tm="0">
                                          <p:val>
                                            <p:fltVal val="0"/>
                                          </p:val>
                                        </p:tav>
                                        <p:tav tm="100000">
                                          <p:val>
                                            <p:strVal val="#ppt_w"/>
                                          </p:val>
                                        </p:tav>
                                      </p:tavLst>
                                    </p:anim>
                                    <p:anim calcmode="lin" valueType="num">
                                      <p:cBhvr>
                                        <p:cTn id="45" dur="500" fill="hold"/>
                                        <p:tgtEl>
                                          <p:spTgt spid="4"/>
                                        </p:tgtEl>
                                        <p:attrNameLst>
                                          <p:attrName>ppt_h</p:attrName>
                                        </p:attrNameLst>
                                      </p:cBhvr>
                                      <p:tavLst>
                                        <p:tav tm="0">
                                          <p:val>
                                            <p:fltVal val="0"/>
                                          </p:val>
                                        </p:tav>
                                        <p:tav tm="100000">
                                          <p:val>
                                            <p:strVal val="#ppt_h"/>
                                          </p:val>
                                        </p:tav>
                                      </p:tavLst>
                                    </p:anim>
                                    <p:animEffect transition="in" filter="fade">
                                      <p:cBhvr>
                                        <p:cTn id="46" dur="500"/>
                                        <p:tgtEl>
                                          <p:spTgt spid="4"/>
                                        </p:tgtEl>
                                      </p:cBhvr>
                                    </p:animEffect>
                                  </p:childTnLst>
                                </p:cTn>
                              </p:par>
                            </p:childTnLst>
                          </p:cTn>
                        </p:par>
                        <p:par>
                          <p:cTn id="47" fill="hold">
                            <p:stCondLst>
                              <p:cond delay="3950"/>
                            </p:stCondLst>
                            <p:childTnLst>
                              <p:par>
                                <p:cTn id="48" presetID="53" presetClass="entr" presetSubtype="16"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p:cTn id="50" dur="500" fill="hold"/>
                                        <p:tgtEl>
                                          <p:spTgt spid="18"/>
                                        </p:tgtEl>
                                        <p:attrNameLst>
                                          <p:attrName>ppt_w</p:attrName>
                                        </p:attrNameLst>
                                      </p:cBhvr>
                                      <p:tavLst>
                                        <p:tav tm="0">
                                          <p:val>
                                            <p:fltVal val="0"/>
                                          </p:val>
                                        </p:tav>
                                        <p:tav tm="100000">
                                          <p:val>
                                            <p:strVal val="#ppt_w"/>
                                          </p:val>
                                        </p:tav>
                                      </p:tavLst>
                                    </p:anim>
                                    <p:anim calcmode="lin" valueType="num">
                                      <p:cBhvr>
                                        <p:cTn id="51" dur="500" fill="hold"/>
                                        <p:tgtEl>
                                          <p:spTgt spid="18"/>
                                        </p:tgtEl>
                                        <p:attrNameLst>
                                          <p:attrName>ppt_h</p:attrName>
                                        </p:attrNameLst>
                                      </p:cBhvr>
                                      <p:tavLst>
                                        <p:tav tm="0">
                                          <p:val>
                                            <p:fltVal val="0"/>
                                          </p:val>
                                        </p:tav>
                                        <p:tav tm="100000">
                                          <p:val>
                                            <p:strVal val="#ppt_h"/>
                                          </p:val>
                                        </p:tav>
                                      </p:tavLst>
                                    </p:anim>
                                    <p:animEffect transition="in" filter="fade">
                                      <p:cBhvr>
                                        <p:cTn id="52" dur="500"/>
                                        <p:tgtEl>
                                          <p:spTgt spid="18"/>
                                        </p:tgtEl>
                                      </p:cBhvr>
                                    </p:animEffect>
                                  </p:childTnLst>
                                </p:cTn>
                              </p:par>
                            </p:childTnLst>
                          </p:cTn>
                        </p:par>
                        <p:par>
                          <p:cTn id="53" fill="hold">
                            <p:stCondLst>
                              <p:cond delay="4450"/>
                            </p:stCondLst>
                            <p:childTnLst>
                              <p:par>
                                <p:cTn id="54" presetID="10" presetClass="entr" presetSubtype="0"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par>
                          <p:cTn id="60" fill="hold">
                            <p:stCondLst>
                              <p:cond delay="4950"/>
                            </p:stCondLst>
                            <p:childTnLst>
                              <p:par>
                                <p:cTn id="61" presetID="53" presetClass="entr" presetSubtype="16" fill="hold" grpId="0" nodeType="after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p:cTn id="63" dur="500" fill="hold"/>
                                        <p:tgtEl>
                                          <p:spTgt spid="2"/>
                                        </p:tgtEl>
                                        <p:attrNameLst>
                                          <p:attrName>ppt_w</p:attrName>
                                        </p:attrNameLst>
                                      </p:cBhvr>
                                      <p:tavLst>
                                        <p:tav tm="0">
                                          <p:val>
                                            <p:fltVal val="0"/>
                                          </p:val>
                                        </p:tav>
                                        <p:tav tm="100000">
                                          <p:val>
                                            <p:strVal val="#ppt_w"/>
                                          </p:val>
                                        </p:tav>
                                      </p:tavLst>
                                    </p:anim>
                                    <p:anim calcmode="lin" valueType="num">
                                      <p:cBhvr>
                                        <p:cTn id="64" dur="500" fill="hold"/>
                                        <p:tgtEl>
                                          <p:spTgt spid="2"/>
                                        </p:tgtEl>
                                        <p:attrNameLst>
                                          <p:attrName>ppt_h</p:attrName>
                                        </p:attrNameLst>
                                      </p:cBhvr>
                                      <p:tavLst>
                                        <p:tav tm="0">
                                          <p:val>
                                            <p:fltVal val="0"/>
                                          </p:val>
                                        </p:tav>
                                        <p:tav tm="100000">
                                          <p:val>
                                            <p:strVal val="#ppt_h"/>
                                          </p:val>
                                        </p:tav>
                                      </p:tavLst>
                                    </p:anim>
                                    <p:animEffect transition="in" filter="fade">
                                      <p:cBhvr>
                                        <p:cTn id="65" dur="500"/>
                                        <p:tgtEl>
                                          <p:spTgt spid="2"/>
                                        </p:tgtEl>
                                      </p:cBhvr>
                                    </p:animEffect>
                                  </p:childTnLst>
                                </p:cTn>
                              </p:par>
                            </p:childTnLst>
                          </p:cTn>
                        </p:par>
                        <p:par>
                          <p:cTn id="66" fill="hold">
                            <p:stCondLst>
                              <p:cond delay="5450"/>
                            </p:stCondLst>
                            <p:childTnLst>
                              <p:par>
                                <p:cTn id="67" presetID="53" presetClass="entr" presetSubtype="16" fill="hold" nodeType="after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p:cTn id="69" dur="500" fill="hold"/>
                                        <p:tgtEl>
                                          <p:spTgt spid="22"/>
                                        </p:tgtEl>
                                        <p:attrNameLst>
                                          <p:attrName>ppt_w</p:attrName>
                                        </p:attrNameLst>
                                      </p:cBhvr>
                                      <p:tavLst>
                                        <p:tav tm="0">
                                          <p:val>
                                            <p:fltVal val="0"/>
                                          </p:val>
                                        </p:tav>
                                        <p:tav tm="100000">
                                          <p:val>
                                            <p:strVal val="#ppt_w"/>
                                          </p:val>
                                        </p:tav>
                                      </p:tavLst>
                                    </p:anim>
                                    <p:anim calcmode="lin" valueType="num">
                                      <p:cBhvr>
                                        <p:cTn id="70" dur="500" fill="hold"/>
                                        <p:tgtEl>
                                          <p:spTgt spid="22"/>
                                        </p:tgtEl>
                                        <p:attrNameLst>
                                          <p:attrName>ppt_h</p:attrName>
                                        </p:attrNameLst>
                                      </p:cBhvr>
                                      <p:tavLst>
                                        <p:tav tm="0">
                                          <p:val>
                                            <p:fltVal val="0"/>
                                          </p:val>
                                        </p:tav>
                                        <p:tav tm="100000">
                                          <p:val>
                                            <p:strVal val="#ppt_h"/>
                                          </p:val>
                                        </p:tav>
                                      </p:tavLst>
                                    </p:anim>
                                    <p:animEffect transition="in" filter="fade">
                                      <p:cBhvr>
                                        <p:cTn id="71" dur="500"/>
                                        <p:tgtEl>
                                          <p:spTgt spid="22"/>
                                        </p:tgtEl>
                                      </p:cBhvr>
                                    </p:animEffect>
                                  </p:childTnLst>
                                </p:cTn>
                              </p:par>
                            </p:childTnLst>
                          </p:cTn>
                        </p:par>
                        <p:par>
                          <p:cTn id="72" fill="hold">
                            <p:stCondLst>
                              <p:cond delay="5950"/>
                            </p:stCondLst>
                            <p:childTnLst>
                              <p:par>
                                <p:cTn id="73" presetID="10" presetClass="entr" presetSubtype="0"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500"/>
                                        <p:tgtEl>
                                          <p:spTgt spid="1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fade">
                                      <p:cBhvr>
                                        <p:cTn id="78" dur="500"/>
                                        <p:tgtEl>
                                          <p:spTgt spid="11"/>
                                        </p:tgtEl>
                                      </p:cBhvr>
                                    </p:animEffect>
                                  </p:childTnLst>
                                </p:cTn>
                              </p:par>
                            </p:childTnLst>
                          </p:cTn>
                        </p:par>
                        <p:par>
                          <p:cTn id="79" fill="hold">
                            <p:stCondLst>
                              <p:cond delay="6450"/>
                            </p:stCondLst>
                            <p:childTnLst>
                              <p:par>
                                <p:cTn id="80" presetID="53" presetClass="entr" presetSubtype="16" fill="hold" grpId="0" nodeType="afterEffect">
                                  <p:stCondLst>
                                    <p:cond delay="0"/>
                                  </p:stCondLst>
                                  <p:childTnLst>
                                    <p:set>
                                      <p:cBhvr>
                                        <p:cTn id="81" dur="1" fill="hold">
                                          <p:stCondLst>
                                            <p:cond delay="0"/>
                                          </p:stCondLst>
                                        </p:cTn>
                                        <p:tgtEl>
                                          <p:spTgt spid="3"/>
                                        </p:tgtEl>
                                        <p:attrNameLst>
                                          <p:attrName>style.visibility</p:attrName>
                                        </p:attrNameLst>
                                      </p:cBhvr>
                                      <p:to>
                                        <p:strVal val="visible"/>
                                      </p:to>
                                    </p:set>
                                    <p:anim calcmode="lin" valueType="num">
                                      <p:cBhvr>
                                        <p:cTn id="82" dur="500" fill="hold"/>
                                        <p:tgtEl>
                                          <p:spTgt spid="3"/>
                                        </p:tgtEl>
                                        <p:attrNameLst>
                                          <p:attrName>ppt_w</p:attrName>
                                        </p:attrNameLst>
                                      </p:cBhvr>
                                      <p:tavLst>
                                        <p:tav tm="0">
                                          <p:val>
                                            <p:fltVal val="0"/>
                                          </p:val>
                                        </p:tav>
                                        <p:tav tm="100000">
                                          <p:val>
                                            <p:strVal val="#ppt_w"/>
                                          </p:val>
                                        </p:tav>
                                      </p:tavLst>
                                    </p:anim>
                                    <p:anim calcmode="lin" valueType="num">
                                      <p:cBhvr>
                                        <p:cTn id="83" dur="500" fill="hold"/>
                                        <p:tgtEl>
                                          <p:spTgt spid="3"/>
                                        </p:tgtEl>
                                        <p:attrNameLst>
                                          <p:attrName>ppt_h</p:attrName>
                                        </p:attrNameLst>
                                      </p:cBhvr>
                                      <p:tavLst>
                                        <p:tav tm="0">
                                          <p:val>
                                            <p:fltVal val="0"/>
                                          </p:val>
                                        </p:tav>
                                        <p:tav tm="100000">
                                          <p:val>
                                            <p:strVal val="#ppt_h"/>
                                          </p:val>
                                        </p:tav>
                                      </p:tavLst>
                                    </p:anim>
                                    <p:animEffect transition="in" filter="fade">
                                      <p:cBhvr>
                                        <p:cTn id="84" dur="500"/>
                                        <p:tgtEl>
                                          <p:spTgt spid="3"/>
                                        </p:tgtEl>
                                      </p:cBhvr>
                                    </p:animEffect>
                                  </p:childTnLst>
                                </p:cTn>
                              </p:par>
                            </p:childTnLst>
                          </p:cTn>
                        </p:par>
                        <p:par>
                          <p:cTn id="85" fill="hold">
                            <p:stCondLst>
                              <p:cond delay="6950"/>
                            </p:stCondLst>
                            <p:childTnLst>
                              <p:par>
                                <p:cTn id="86" presetID="53" presetClass="entr" presetSubtype="16" fill="hold" grpId="0" nodeType="after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p:cTn id="88" dur="500" fill="hold"/>
                                        <p:tgtEl>
                                          <p:spTgt spid="21"/>
                                        </p:tgtEl>
                                        <p:attrNameLst>
                                          <p:attrName>ppt_w</p:attrName>
                                        </p:attrNameLst>
                                      </p:cBhvr>
                                      <p:tavLst>
                                        <p:tav tm="0">
                                          <p:val>
                                            <p:fltVal val="0"/>
                                          </p:val>
                                        </p:tav>
                                        <p:tav tm="100000">
                                          <p:val>
                                            <p:strVal val="#ppt_w"/>
                                          </p:val>
                                        </p:tav>
                                      </p:tavLst>
                                    </p:anim>
                                    <p:anim calcmode="lin" valueType="num">
                                      <p:cBhvr>
                                        <p:cTn id="89" dur="500" fill="hold"/>
                                        <p:tgtEl>
                                          <p:spTgt spid="21"/>
                                        </p:tgtEl>
                                        <p:attrNameLst>
                                          <p:attrName>ppt_h</p:attrName>
                                        </p:attrNameLst>
                                      </p:cBhvr>
                                      <p:tavLst>
                                        <p:tav tm="0">
                                          <p:val>
                                            <p:fltVal val="0"/>
                                          </p:val>
                                        </p:tav>
                                        <p:tav tm="100000">
                                          <p:val>
                                            <p:strVal val="#ppt_h"/>
                                          </p:val>
                                        </p:tav>
                                      </p:tavLst>
                                    </p:anim>
                                    <p:animEffect transition="in" filter="fade">
                                      <p:cBhvr>
                                        <p:cTn id="90" dur="500"/>
                                        <p:tgtEl>
                                          <p:spTgt spid="21"/>
                                        </p:tgtEl>
                                      </p:cBhvr>
                                    </p:animEffect>
                                  </p:childTnLst>
                                </p:cTn>
                              </p:par>
                            </p:childTnLst>
                          </p:cTn>
                        </p:par>
                        <p:par>
                          <p:cTn id="91" fill="hold">
                            <p:stCondLst>
                              <p:cond delay="7450"/>
                            </p:stCondLst>
                            <p:childTnLst>
                              <p:par>
                                <p:cTn id="92" presetID="10" presetClass="entr" presetSubtype="0" fill="hold" grpId="0" nodeType="after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childTnLst>
                                </p:cTn>
                              </p:par>
                            </p:childTnLst>
                          </p:cTn>
                        </p:par>
                        <p:par>
                          <p:cTn id="95" fill="hold">
                            <p:stCondLst>
                              <p:cond delay="7950"/>
                            </p:stCondLst>
                            <p:childTnLst>
                              <p:par>
                                <p:cTn id="96" presetID="10" presetClass="entr" presetSubtype="0" fill="hold" grpId="0" nodeType="after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fade">
                                      <p:cBhvr>
                                        <p:cTn id="98" dur="500"/>
                                        <p:tgtEl>
                                          <p:spTgt spid="1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3"/>
                                        </p:tgtEl>
                                        <p:attrNameLst>
                                          <p:attrName>style.visibility</p:attrName>
                                        </p:attrNameLst>
                                      </p:cBhvr>
                                      <p:to>
                                        <p:strVal val="visible"/>
                                      </p:to>
                                    </p:set>
                                    <p:animEffect transition="in" filter="fade">
                                      <p:cBhvr>
                                        <p:cTn id="10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1" grpId="0" animBg="1"/>
      <p:bldP spid="26" grpId="0"/>
      <p:bldP spid="30" grpId="0" animBg="1"/>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 xmlns:a16="http://schemas.microsoft.com/office/drawing/2014/main" id="{45928944-5CF4-47DF-85F1-1D8840176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2" name="Title 1"/>
          <p:cNvSpPr txBox="1">
            <a:spLocks/>
          </p:cNvSpPr>
          <p:nvPr/>
        </p:nvSpPr>
        <p:spPr>
          <a:xfrm>
            <a:off x="755576" y="123478"/>
            <a:ext cx="360040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附：</a:t>
            </a:r>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Oracle</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整体架构示意图（</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hlinkClick r:id="rId4"/>
              </a:rPr>
              <a:t>链接</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50" name="Picture 2" descr="https://img-blog.csdn.net/20180915173031922?watermark/2/text/aHR0cHM6Ly9ibG9nLmNzZG4ubmV0L0phdmFXZWJfSGFv/font/5a6L5L2T/fontsize/400/fill/I0JBQkFCMA==/dissolve/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705199"/>
            <a:ext cx="6840760" cy="445883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1547664" y="1726653"/>
            <a:ext cx="1075936" cy="246221"/>
          </a:xfrm>
          <a:prstGeom prst="rect">
            <a:avLst/>
          </a:prstGeom>
          <a:noFill/>
        </p:spPr>
        <p:txBody>
          <a:bodyPr wrap="none" rtlCol="0">
            <a:spAutoFit/>
          </a:bodyPr>
          <a:lstStyle/>
          <a:p>
            <a:r>
              <a:rPr lang="en-US" altLang="zh-CN" sz="1000" dirty="0" smtClean="0">
                <a:solidFill>
                  <a:schemeClr val="bg1"/>
                </a:solidFill>
                <a:latin typeface="微软雅黑" panose="020B0503020204020204" pitchFamily="34" charset="-122"/>
                <a:ea typeface="微软雅黑" panose="020B0503020204020204" pitchFamily="34" charset="-122"/>
              </a:rPr>
              <a:t>Server process</a:t>
            </a:r>
            <a:endParaRPr lang="zh-CN" altLang="en-US" sz="1000" dirty="0" smtClean="0">
              <a:solidFill>
                <a:schemeClr val="bg1"/>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1403648" y="3426749"/>
            <a:ext cx="968535" cy="246221"/>
          </a:xfrm>
          <a:prstGeom prst="rect">
            <a:avLst/>
          </a:prstGeom>
          <a:noFill/>
        </p:spPr>
        <p:txBody>
          <a:bodyPr wrap="none"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Us</a:t>
            </a:r>
            <a:r>
              <a:rPr lang="en-US" altLang="zh-CN" sz="1000" dirty="0" smtClean="0">
                <a:solidFill>
                  <a:schemeClr val="bg1"/>
                </a:solidFill>
                <a:latin typeface="微软雅黑" panose="020B0503020204020204" pitchFamily="34" charset="-122"/>
                <a:ea typeface="微软雅黑" panose="020B0503020204020204" pitchFamily="34" charset="-122"/>
              </a:rPr>
              <a:t>er process</a:t>
            </a:r>
            <a:endParaRPr lang="zh-CN" altLang="en-US" sz="1000" dirty="0" smtClean="0">
              <a:solidFill>
                <a:schemeClr val="bg1"/>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5076056" y="3642773"/>
            <a:ext cx="697627" cy="246221"/>
          </a:xfrm>
          <a:prstGeom prst="rect">
            <a:avLst/>
          </a:prstGeom>
          <a:noFill/>
        </p:spPr>
        <p:txBody>
          <a:bodyPr wrap="none" rtlCol="0">
            <a:spAutoFit/>
          </a:bodyPr>
          <a:lstStyle/>
          <a:p>
            <a:r>
              <a:rPr lang="zh-CN" altLang="en-US" sz="1000" dirty="0" smtClean="0">
                <a:latin typeface="微软雅黑" panose="020B0503020204020204" pitchFamily="34" charset="-122"/>
                <a:ea typeface="微软雅黑" panose="020B0503020204020204" pitchFamily="34" charset="-122"/>
              </a:rPr>
              <a:t>控制文件</a:t>
            </a:r>
            <a:endParaRPr lang="zh-CN" altLang="en-US" sz="1000" dirty="0" smtClean="0">
              <a:solidFill>
                <a:schemeClr val="bg1"/>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6012160" y="4506869"/>
            <a:ext cx="954107" cy="246221"/>
          </a:xfrm>
          <a:prstGeom prst="rect">
            <a:avLst/>
          </a:prstGeom>
          <a:noFill/>
        </p:spPr>
        <p:txBody>
          <a:bodyPr wrap="none" rtlCol="0">
            <a:spAutoFit/>
          </a:bodyPr>
          <a:lstStyle/>
          <a:p>
            <a:r>
              <a:rPr lang="zh-CN" altLang="en-US" sz="1000" dirty="0" smtClean="0">
                <a:latin typeface="微软雅黑" panose="020B0503020204020204" pitchFamily="34" charset="-122"/>
                <a:ea typeface="微软雅黑" panose="020B0503020204020204" pitchFamily="34" charset="-122"/>
              </a:rPr>
              <a:t>重</a:t>
            </a:r>
            <a:r>
              <a:rPr lang="zh-CN" altLang="en-US" sz="1000" dirty="0">
                <a:latin typeface="微软雅黑" panose="020B0503020204020204" pitchFamily="34" charset="-122"/>
                <a:ea typeface="微软雅黑" panose="020B0503020204020204" pitchFamily="34" charset="-122"/>
              </a:rPr>
              <a:t>做</a:t>
            </a:r>
            <a:r>
              <a:rPr lang="zh-CN" altLang="en-US" sz="1000" dirty="0" smtClean="0">
                <a:latin typeface="微软雅黑" panose="020B0503020204020204" pitchFamily="34" charset="-122"/>
                <a:ea typeface="微软雅黑" panose="020B0503020204020204" pitchFamily="34" charset="-122"/>
              </a:rPr>
              <a:t>日志文件</a:t>
            </a:r>
            <a:endParaRPr lang="zh-CN" altLang="en-US" sz="1000" dirty="0" smtClean="0">
              <a:solidFill>
                <a:schemeClr val="bg1"/>
              </a:solidFill>
              <a:latin typeface="微软雅黑" panose="020B0503020204020204" pitchFamily="34" charset="-122"/>
              <a:ea typeface="微软雅黑" panose="020B0503020204020204" pitchFamily="34" charset="-122"/>
            </a:endParaRPr>
          </a:p>
        </p:txBody>
      </p:sp>
      <p:sp>
        <p:nvSpPr>
          <p:cNvPr id="36" name="TextBox 35"/>
          <p:cNvSpPr txBox="1"/>
          <p:nvPr/>
        </p:nvSpPr>
        <p:spPr>
          <a:xfrm>
            <a:off x="4300254" y="4044048"/>
            <a:ext cx="697627" cy="246221"/>
          </a:xfrm>
          <a:prstGeom prst="rect">
            <a:avLst/>
          </a:prstGeom>
          <a:noFill/>
        </p:spPr>
        <p:txBody>
          <a:bodyPr wrap="none" rtlCol="0">
            <a:spAutoFit/>
          </a:bodyPr>
          <a:lstStyle/>
          <a:p>
            <a:r>
              <a:rPr lang="zh-CN" altLang="en-US" sz="1000" dirty="0">
                <a:latin typeface="微软雅黑" panose="020B0503020204020204" pitchFamily="34" charset="-122"/>
                <a:ea typeface="微软雅黑" panose="020B0503020204020204" pitchFamily="34" charset="-122"/>
              </a:rPr>
              <a:t>数据</a:t>
            </a:r>
            <a:r>
              <a:rPr lang="zh-CN" altLang="en-US" sz="1000" dirty="0" smtClean="0">
                <a:latin typeface="微软雅黑" panose="020B0503020204020204" pitchFamily="34" charset="-122"/>
                <a:ea typeface="微软雅黑" panose="020B0503020204020204" pitchFamily="34" charset="-122"/>
              </a:rPr>
              <a:t>文件</a:t>
            </a:r>
            <a:endParaRPr lang="zh-CN" altLang="en-US" sz="1000" dirty="0" smtClean="0">
              <a:solidFill>
                <a:schemeClr val="bg1"/>
              </a:solidFill>
              <a:latin typeface="微软雅黑" panose="020B0503020204020204" pitchFamily="34" charset="-122"/>
              <a:ea typeface="微软雅黑" panose="020B0503020204020204" pitchFamily="34" charset="-122"/>
            </a:endParaRPr>
          </a:p>
        </p:txBody>
      </p:sp>
      <p:sp>
        <p:nvSpPr>
          <p:cNvPr id="37" name="TextBox 36"/>
          <p:cNvSpPr txBox="1"/>
          <p:nvPr/>
        </p:nvSpPr>
        <p:spPr>
          <a:xfrm>
            <a:off x="6966267" y="4506869"/>
            <a:ext cx="954107" cy="246221"/>
          </a:xfrm>
          <a:prstGeom prst="rect">
            <a:avLst/>
          </a:prstGeom>
          <a:noFill/>
        </p:spPr>
        <p:txBody>
          <a:bodyPr wrap="none" rtlCol="0">
            <a:spAutoFit/>
          </a:bodyPr>
          <a:lstStyle/>
          <a:p>
            <a:r>
              <a:rPr lang="zh-CN" altLang="en-US" sz="1000" dirty="0" smtClean="0">
                <a:solidFill>
                  <a:schemeClr val="bg1"/>
                </a:solidFill>
                <a:latin typeface="微软雅黑" panose="020B0503020204020204" pitchFamily="34" charset="-122"/>
                <a:ea typeface="微软雅黑" panose="020B0503020204020204" pitchFamily="34" charset="-122"/>
              </a:rPr>
              <a:t>归档日志文件</a:t>
            </a:r>
          </a:p>
        </p:txBody>
      </p:sp>
      <p:sp>
        <p:nvSpPr>
          <p:cNvPr id="27" name="矩形 26"/>
          <p:cNvSpPr/>
          <p:nvPr/>
        </p:nvSpPr>
        <p:spPr>
          <a:xfrm>
            <a:off x="4666968" y="486398"/>
            <a:ext cx="1515800" cy="307777"/>
          </a:xfrm>
          <a:prstGeom prst="rect">
            <a:avLst/>
          </a:prstGeom>
        </p:spPr>
        <p:txBody>
          <a:bodyPr wrap="none">
            <a:spAutoFit/>
          </a:bodyPr>
          <a:lstStyle/>
          <a:p>
            <a:pPr algn="ctr"/>
            <a:r>
              <a:rPr lang="zh-CN" altLang="en-US" sz="1400" b="1" dirty="0"/>
              <a:t>实例（</a:t>
            </a:r>
            <a:r>
              <a:rPr lang="en-US" altLang="zh-CN" sz="1400" b="1" dirty="0"/>
              <a:t>Instance</a:t>
            </a:r>
            <a:r>
              <a:rPr lang="zh-CN" altLang="en-US" sz="1400" b="1" dirty="0"/>
              <a:t>）</a:t>
            </a:r>
          </a:p>
        </p:txBody>
      </p:sp>
    </p:spTree>
    <p:extLst>
      <p:ext uri="{BB962C8B-B14F-4D97-AF65-F5344CB8AC3E}">
        <p14:creationId xmlns:p14="http://schemas.microsoft.com/office/powerpoint/2010/main" val="152060932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a:extLst>
              <a:ext uri="{FF2B5EF4-FFF2-40B4-BE49-F238E27FC236}">
                <a16:creationId xmlns="" xmlns:a16="http://schemas.microsoft.com/office/drawing/2014/main" id="{D7DE9805-265C-4C5D-81DD-33ADE78C5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en-US" altLang="zh-CN" sz="2500" dirty="0" smtClean="0">
                <a:solidFill>
                  <a:srgbClr val="333333"/>
                </a:solidFill>
                <a:latin typeface="微软雅黑" panose="020B0503020204020204" pitchFamily="34" charset="-122"/>
                <a:ea typeface="微软雅黑" panose="020B0503020204020204" pitchFamily="34" charset="-122"/>
              </a:rPr>
              <a:t>Oracle</a:t>
            </a:r>
            <a:r>
              <a:rPr lang="zh-CN" altLang="en-US" sz="2500" dirty="0" smtClean="0">
                <a:solidFill>
                  <a:srgbClr val="333333"/>
                </a:solidFill>
                <a:latin typeface="微软雅黑" panose="020B0503020204020204" pitchFamily="34" charset="-122"/>
                <a:ea typeface="微软雅黑" panose="020B0503020204020204" pitchFamily="34" charset="-122"/>
              </a:rPr>
              <a:t>基础对象类型</a:t>
            </a:r>
            <a:endParaRPr lang="zh-CN" altLang="en-US" sz="2500" dirty="0">
              <a:solidFill>
                <a:srgbClr val="333333"/>
              </a:solidFill>
              <a:latin typeface="微软雅黑" panose="020B0503020204020204" pitchFamily="34" charset="-122"/>
              <a:ea typeface="微软雅黑" panose="020B0503020204020204" pitchFamily="34" charset="-122"/>
            </a:endParaRPr>
          </a:p>
        </p:txBody>
      </p:sp>
      <p:cxnSp>
        <p:nvCxnSpPr>
          <p:cNvPr id="7"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8" name="椭圆 54"/>
          <p:cNvSpPr/>
          <p:nvPr/>
        </p:nvSpPr>
        <p:spPr>
          <a:xfrm>
            <a:off x="2836047" y="1476711"/>
            <a:ext cx="3477652" cy="1802173"/>
          </a:xfrm>
          <a:custGeom>
            <a:avLst/>
            <a:gdLst>
              <a:gd name="connsiteX0" fmla="*/ 0 w 3439659"/>
              <a:gd name="connsiteY0" fmla="*/ 1719830 h 3439659"/>
              <a:gd name="connsiteX1" fmla="*/ 1719830 w 3439659"/>
              <a:gd name="connsiteY1" fmla="*/ 0 h 3439659"/>
              <a:gd name="connsiteX2" fmla="*/ 3439660 w 3439659"/>
              <a:gd name="connsiteY2" fmla="*/ 1719830 h 3439659"/>
              <a:gd name="connsiteX3" fmla="*/ 1719830 w 3439659"/>
              <a:gd name="connsiteY3" fmla="*/ 3439660 h 3439659"/>
              <a:gd name="connsiteX4" fmla="*/ 0 w 3439659"/>
              <a:gd name="connsiteY4" fmla="*/ 1719830 h 3439659"/>
              <a:gd name="connsiteX0" fmla="*/ 0 w 3487467"/>
              <a:gd name="connsiteY0" fmla="*/ 0 h 1719830"/>
              <a:gd name="connsiteX1" fmla="*/ 3439660 w 3487467"/>
              <a:gd name="connsiteY1" fmla="*/ 0 h 1719830"/>
              <a:gd name="connsiteX2" fmla="*/ 1719830 w 3487467"/>
              <a:gd name="connsiteY2" fmla="*/ 1719830 h 1719830"/>
              <a:gd name="connsiteX3" fmla="*/ 0 w 3487467"/>
              <a:gd name="connsiteY3" fmla="*/ 0 h 1719830"/>
              <a:gd name="connsiteX0" fmla="*/ 6132 w 3493599"/>
              <a:gd name="connsiteY0" fmla="*/ 130018 h 1849848"/>
              <a:gd name="connsiteX1" fmla="*/ 3445792 w 3493599"/>
              <a:gd name="connsiteY1" fmla="*/ 130018 h 1849848"/>
              <a:gd name="connsiteX2" fmla="*/ 1725962 w 3493599"/>
              <a:gd name="connsiteY2" fmla="*/ 1849848 h 1849848"/>
              <a:gd name="connsiteX3" fmla="*/ 6132 w 3493599"/>
              <a:gd name="connsiteY3" fmla="*/ 130018 h 1849848"/>
              <a:gd name="connsiteX0" fmla="*/ 6132 w 3493599"/>
              <a:gd name="connsiteY0" fmla="*/ 35412 h 1755242"/>
              <a:gd name="connsiteX1" fmla="*/ 3445792 w 3493599"/>
              <a:gd name="connsiteY1" fmla="*/ 35412 h 1755242"/>
              <a:gd name="connsiteX2" fmla="*/ 1725962 w 3493599"/>
              <a:gd name="connsiteY2" fmla="*/ 1755242 h 1755242"/>
              <a:gd name="connsiteX3" fmla="*/ 6132 w 3493599"/>
              <a:gd name="connsiteY3" fmla="*/ 35412 h 1755242"/>
              <a:gd name="connsiteX0" fmla="*/ 4377 w 3488420"/>
              <a:gd name="connsiteY0" fmla="*/ 11795 h 1772900"/>
              <a:gd name="connsiteX1" fmla="*/ 3450912 w 3488420"/>
              <a:gd name="connsiteY1" fmla="*/ 53046 h 1772900"/>
              <a:gd name="connsiteX2" fmla="*/ 1731082 w 3488420"/>
              <a:gd name="connsiteY2" fmla="*/ 1772876 h 1772900"/>
              <a:gd name="connsiteX3" fmla="*/ 4377 w 3488420"/>
              <a:gd name="connsiteY3" fmla="*/ 11795 h 1772900"/>
              <a:gd name="connsiteX0" fmla="*/ 39013 w 3522446"/>
              <a:gd name="connsiteY0" fmla="*/ 134148 h 1909003"/>
              <a:gd name="connsiteX1" fmla="*/ 3485548 w 3522446"/>
              <a:gd name="connsiteY1" fmla="*/ 175399 h 1909003"/>
              <a:gd name="connsiteX2" fmla="*/ 1738217 w 3522446"/>
              <a:gd name="connsiteY2" fmla="*/ 1908979 h 1909003"/>
              <a:gd name="connsiteX3" fmla="*/ 39013 w 3522446"/>
              <a:gd name="connsiteY3" fmla="*/ 134148 h 1909003"/>
              <a:gd name="connsiteX0" fmla="*/ 55067 w 3553265"/>
              <a:gd name="connsiteY0" fmla="*/ 134148 h 1909002"/>
              <a:gd name="connsiteX1" fmla="*/ 3501602 w 3553265"/>
              <a:gd name="connsiteY1" fmla="*/ 175399 h 1909002"/>
              <a:gd name="connsiteX2" fmla="*/ 1754271 w 3553265"/>
              <a:gd name="connsiteY2" fmla="*/ 1908979 h 1909002"/>
              <a:gd name="connsiteX3" fmla="*/ 55067 w 3553265"/>
              <a:gd name="connsiteY3" fmla="*/ 134148 h 1909002"/>
              <a:gd name="connsiteX0" fmla="*/ 39426 w 3502160"/>
              <a:gd name="connsiteY0" fmla="*/ 134148 h 1909003"/>
              <a:gd name="connsiteX1" fmla="*/ 3465335 w 3502160"/>
              <a:gd name="connsiteY1" fmla="*/ 175399 h 1909003"/>
              <a:gd name="connsiteX2" fmla="*/ 1718004 w 3502160"/>
              <a:gd name="connsiteY2" fmla="*/ 1908979 h 1909003"/>
              <a:gd name="connsiteX3" fmla="*/ 39426 w 3502160"/>
              <a:gd name="connsiteY3" fmla="*/ 134148 h 1909003"/>
              <a:gd name="connsiteX0" fmla="*/ 8999 w 3471733"/>
              <a:gd name="connsiteY0" fmla="*/ 21578 h 1796433"/>
              <a:gd name="connsiteX1" fmla="*/ 3434908 w 3471733"/>
              <a:gd name="connsiteY1" fmla="*/ 62829 h 1796433"/>
              <a:gd name="connsiteX2" fmla="*/ 1687577 w 3471733"/>
              <a:gd name="connsiteY2" fmla="*/ 1796409 h 1796433"/>
              <a:gd name="connsiteX3" fmla="*/ 8999 w 3471733"/>
              <a:gd name="connsiteY3" fmla="*/ 21578 h 1796433"/>
              <a:gd name="connsiteX0" fmla="*/ 39425 w 3502159"/>
              <a:gd name="connsiteY0" fmla="*/ 135675 h 1931154"/>
              <a:gd name="connsiteX1" fmla="*/ 3465334 w 3502159"/>
              <a:gd name="connsiteY1" fmla="*/ 176926 h 1931154"/>
              <a:gd name="connsiteX2" fmla="*/ 1718003 w 3502159"/>
              <a:gd name="connsiteY2" fmla="*/ 1931131 h 1931154"/>
              <a:gd name="connsiteX3" fmla="*/ 39425 w 3502159"/>
              <a:gd name="connsiteY3" fmla="*/ 135675 h 1931154"/>
              <a:gd name="connsiteX0" fmla="*/ 7276 w 3470010"/>
              <a:gd name="connsiteY0" fmla="*/ 26065 h 1821544"/>
              <a:gd name="connsiteX1" fmla="*/ 3433185 w 3470010"/>
              <a:gd name="connsiteY1" fmla="*/ 67316 h 1821544"/>
              <a:gd name="connsiteX2" fmla="*/ 1685854 w 3470010"/>
              <a:gd name="connsiteY2" fmla="*/ 1821521 h 1821544"/>
              <a:gd name="connsiteX3" fmla="*/ 7276 w 3470010"/>
              <a:gd name="connsiteY3" fmla="*/ 26065 h 1821544"/>
              <a:gd name="connsiteX0" fmla="*/ 12669 w 3492943"/>
              <a:gd name="connsiteY0" fmla="*/ 26065 h 1822469"/>
              <a:gd name="connsiteX1" fmla="*/ 3438578 w 3492943"/>
              <a:gd name="connsiteY1" fmla="*/ 67316 h 1822469"/>
              <a:gd name="connsiteX2" fmla="*/ 1691247 w 3492943"/>
              <a:gd name="connsiteY2" fmla="*/ 1821521 h 1822469"/>
              <a:gd name="connsiteX3" fmla="*/ 12669 w 3492943"/>
              <a:gd name="connsiteY3" fmla="*/ 26065 h 1822469"/>
              <a:gd name="connsiteX0" fmla="*/ 48756 w 3529030"/>
              <a:gd name="connsiteY0" fmla="*/ 3139 h 1799516"/>
              <a:gd name="connsiteX1" fmla="*/ 3474665 w 3529030"/>
              <a:gd name="connsiteY1" fmla="*/ 44390 h 1799516"/>
              <a:gd name="connsiteX2" fmla="*/ 1727334 w 3529030"/>
              <a:gd name="connsiteY2" fmla="*/ 1798595 h 1799516"/>
              <a:gd name="connsiteX3" fmla="*/ 48756 w 3529030"/>
              <a:gd name="connsiteY3" fmla="*/ 3139 h 1799516"/>
              <a:gd name="connsiteX0" fmla="*/ 48756 w 3529030"/>
              <a:gd name="connsiteY0" fmla="*/ 5796 h 1802173"/>
              <a:gd name="connsiteX1" fmla="*/ 3474665 w 3529030"/>
              <a:gd name="connsiteY1" fmla="*/ 47047 h 1802173"/>
              <a:gd name="connsiteX2" fmla="*/ 1727334 w 3529030"/>
              <a:gd name="connsiteY2" fmla="*/ 1801252 h 1802173"/>
              <a:gd name="connsiteX3" fmla="*/ 48756 w 3529030"/>
              <a:gd name="connsiteY3" fmla="*/ 5796 h 1802173"/>
              <a:gd name="connsiteX0" fmla="*/ 48756 w 3477652"/>
              <a:gd name="connsiteY0" fmla="*/ 5796 h 1802173"/>
              <a:gd name="connsiteX1" fmla="*/ 3474665 w 3477652"/>
              <a:gd name="connsiteY1" fmla="*/ 47047 h 1802173"/>
              <a:gd name="connsiteX2" fmla="*/ 1727334 w 3477652"/>
              <a:gd name="connsiteY2" fmla="*/ 1801252 h 1802173"/>
              <a:gd name="connsiteX3" fmla="*/ 48756 w 3477652"/>
              <a:gd name="connsiteY3" fmla="*/ 5796 h 1802173"/>
            </a:gdLst>
            <a:ahLst/>
            <a:cxnLst>
              <a:cxn ang="0">
                <a:pos x="connsiteX0" y="connsiteY0"/>
              </a:cxn>
              <a:cxn ang="0">
                <a:pos x="connsiteX1" y="connsiteY1"/>
              </a:cxn>
              <a:cxn ang="0">
                <a:pos x="connsiteX2" y="connsiteY2"/>
              </a:cxn>
              <a:cxn ang="0">
                <a:pos x="connsiteX3" y="connsiteY3"/>
              </a:cxn>
            </a:cxnLst>
            <a:rect l="l" t="t" r="r" b="b"/>
            <a:pathLst>
              <a:path w="3477652" h="1802173">
                <a:moveTo>
                  <a:pt x="48756" y="5796"/>
                </a:moveTo>
                <a:cubicBezTo>
                  <a:pt x="305602" y="15937"/>
                  <a:pt x="3181151" y="-33335"/>
                  <a:pt x="3474665" y="47047"/>
                </a:cubicBezTo>
                <a:cubicBezTo>
                  <a:pt x="3527547" y="271809"/>
                  <a:pt x="2875835" y="1753126"/>
                  <a:pt x="1727334" y="1801252"/>
                </a:cubicBezTo>
                <a:cubicBezTo>
                  <a:pt x="578833" y="1849378"/>
                  <a:pt x="-208090" y="-4345"/>
                  <a:pt x="48756" y="5796"/>
                </a:cubicBezTo>
                <a:close/>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9" name="TextBox 3"/>
          <p:cNvSpPr txBox="1"/>
          <p:nvPr/>
        </p:nvSpPr>
        <p:spPr>
          <a:xfrm>
            <a:off x="1517718" y="1296443"/>
            <a:ext cx="869983" cy="307777"/>
          </a:xfrm>
          <a:prstGeom prst="rect">
            <a:avLst/>
          </a:prstGeom>
          <a:noFill/>
        </p:spPr>
        <p:txBody>
          <a:bodyPr wrap="none" rtlCol="0">
            <a:spAutoFit/>
          </a:bodyPr>
          <a:lstStyle/>
          <a:p>
            <a:pPr algn="ctr"/>
            <a:r>
              <a:rPr lang="zh-CN" altLang="zh-CN" sz="1400" b="1" dirty="0" smtClean="0"/>
              <a:t>表</a:t>
            </a:r>
            <a:r>
              <a:rPr lang="en-US" altLang="zh-CN" sz="1400" b="1" dirty="0" smtClean="0"/>
              <a:t>(Table</a:t>
            </a:r>
            <a:r>
              <a:rPr lang="en-US" altLang="zh-CN" sz="1400" b="1" dirty="0"/>
              <a:t>)</a:t>
            </a:r>
            <a:endParaRPr lang="zh-CN" altLang="en-US" sz="1400" b="1" dirty="0">
              <a:latin typeface="+mj-ea"/>
              <a:ea typeface="+mj-ea"/>
            </a:endParaRPr>
          </a:p>
        </p:txBody>
      </p:sp>
      <p:cxnSp>
        <p:nvCxnSpPr>
          <p:cNvPr id="10" name="直接连接符 9"/>
          <p:cNvCxnSpPr/>
          <p:nvPr/>
        </p:nvCxnSpPr>
        <p:spPr>
          <a:xfrm flipV="1">
            <a:off x="2639023" y="1472730"/>
            <a:ext cx="1913927" cy="2123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053802" y="1472730"/>
            <a:ext cx="1499148" cy="105434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3926638" y="1472731"/>
            <a:ext cx="626312" cy="177946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flipV="1">
            <a:off x="4552951" y="1472731"/>
            <a:ext cx="670571" cy="171715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4552950" y="1472730"/>
            <a:ext cx="1465240" cy="1054342"/>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552950" y="1472729"/>
            <a:ext cx="1861284" cy="1380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2854407" y="2129256"/>
            <a:ext cx="660132" cy="660132"/>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7" name="椭圆 16"/>
          <p:cNvSpPr/>
          <p:nvPr/>
        </p:nvSpPr>
        <p:spPr>
          <a:xfrm>
            <a:off x="3635896" y="2859816"/>
            <a:ext cx="660132" cy="660132"/>
          </a:xfrm>
          <a:prstGeom prst="ellipse">
            <a:avLst/>
          </a:prstGeom>
          <a:solidFill>
            <a:schemeClr val="accent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8" name="椭圆 17"/>
          <p:cNvSpPr/>
          <p:nvPr/>
        </p:nvSpPr>
        <p:spPr>
          <a:xfrm>
            <a:off x="4888236" y="2826077"/>
            <a:ext cx="660132" cy="660132"/>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9" name="椭圆 18"/>
          <p:cNvSpPr/>
          <p:nvPr/>
        </p:nvSpPr>
        <p:spPr>
          <a:xfrm>
            <a:off x="5641678" y="2032397"/>
            <a:ext cx="660132" cy="660132"/>
          </a:xfrm>
          <a:prstGeom prst="ellipse">
            <a:avLst/>
          </a:prstGeom>
          <a:solidFill>
            <a:schemeClr val="accent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20" name="椭圆 19"/>
          <p:cNvSpPr/>
          <p:nvPr/>
        </p:nvSpPr>
        <p:spPr>
          <a:xfrm>
            <a:off x="5940152" y="1164682"/>
            <a:ext cx="660132" cy="660132"/>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21" name="椭圆 20"/>
          <p:cNvSpPr/>
          <p:nvPr/>
        </p:nvSpPr>
        <p:spPr>
          <a:xfrm>
            <a:off x="2573690" y="1153279"/>
            <a:ext cx="660132" cy="660132"/>
          </a:xfrm>
          <a:prstGeom prst="ellipse">
            <a:avLst/>
          </a:prstGeom>
          <a:solidFill>
            <a:schemeClr val="accent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22" name="TextBox 16"/>
          <p:cNvSpPr txBox="1"/>
          <p:nvPr/>
        </p:nvSpPr>
        <p:spPr>
          <a:xfrm>
            <a:off x="35496" y="1575732"/>
            <a:ext cx="2556284" cy="721288"/>
          </a:xfrm>
          <a:prstGeom prst="rect">
            <a:avLst/>
          </a:prstGeom>
          <a:noFill/>
        </p:spPr>
        <p:txBody>
          <a:bodyPr wrap="square" rtlCol="0">
            <a:spAutoFit/>
          </a:bodyPr>
          <a:lstStyle/>
          <a:p>
            <a:pPr algn="r">
              <a:lnSpc>
                <a:spcPct val="130000"/>
              </a:lnSpc>
              <a:defRPr/>
            </a:pPr>
            <a:r>
              <a:rPr lang="zh-CN" altLang="zh-CN" sz="1100" dirty="0" smtClean="0"/>
              <a:t>表</a:t>
            </a:r>
            <a:r>
              <a:rPr lang="zh-CN" altLang="zh-CN" sz="1100" dirty="0"/>
              <a:t>是一个逻辑概念，是数据库组织和管理数据的基本单位，是数据库提供给用户的一个访问数据的逻辑对象</a:t>
            </a:r>
            <a:r>
              <a:rPr lang="zh-CN" altLang="zh-CN" sz="1100" dirty="0" smtClean="0"/>
              <a:t>。</a:t>
            </a:r>
            <a:endParaRPr lang="zh-CN" altLang="en-US" sz="1100" dirty="0">
              <a:latin typeface="+mj-ea"/>
              <a:ea typeface="+mj-ea"/>
            </a:endParaRPr>
          </a:p>
        </p:txBody>
      </p:sp>
      <p:sp>
        <p:nvSpPr>
          <p:cNvPr id="23" name="TextBox 17"/>
          <p:cNvSpPr txBox="1"/>
          <p:nvPr/>
        </p:nvSpPr>
        <p:spPr>
          <a:xfrm>
            <a:off x="1924216" y="2448571"/>
            <a:ext cx="1065100" cy="307777"/>
          </a:xfrm>
          <a:prstGeom prst="rect">
            <a:avLst/>
          </a:prstGeom>
          <a:noFill/>
        </p:spPr>
        <p:txBody>
          <a:bodyPr wrap="none" rtlCol="0">
            <a:spAutoFit/>
          </a:bodyPr>
          <a:lstStyle/>
          <a:p>
            <a:pPr algn="ctr"/>
            <a:r>
              <a:rPr lang="zh-CN" altLang="zh-CN" sz="1400" b="1" dirty="0" smtClean="0"/>
              <a:t>索引</a:t>
            </a:r>
            <a:r>
              <a:rPr lang="en-US" altLang="zh-CN" sz="1400" b="1" dirty="0" smtClean="0"/>
              <a:t>(Index)</a:t>
            </a:r>
            <a:endParaRPr lang="zh-CN" altLang="en-US" sz="1400" b="1" dirty="0">
              <a:latin typeface="+mj-ea"/>
              <a:ea typeface="+mj-ea"/>
            </a:endParaRPr>
          </a:p>
        </p:txBody>
      </p:sp>
      <p:sp>
        <p:nvSpPr>
          <p:cNvPr id="24" name="TextBox 18"/>
          <p:cNvSpPr txBox="1"/>
          <p:nvPr/>
        </p:nvSpPr>
        <p:spPr>
          <a:xfrm>
            <a:off x="323528" y="2727860"/>
            <a:ext cx="2772308" cy="752514"/>
          </a:xfrm>
          <a:prstGeom prst="rect">
            <a:avLst/>
          </a:prstGeom>
          <a:noFill/>
        </p:spPr>
        <p:txBody>
          <a:bodyPr wrap="square" rtlCol="0">
            <a:spAutoFit/>
          </a:bodyPr>
          <a:lstStyle/>
          <a:p>
            <a:pPr algn="r">
              <a:lnSpc>
                <a:spcPct val="130000"/>
              </a:lnSpc>
              <a:defRPr/>
            </a:pPr>
            <a:r>
              <a:rPr lang="zh-CN" altLang="zh-CN" sz="1100" dirty="0"/>
              <a:t>是建立在表上的逻辑对象，用来改善和提升数据检索性能</a:t>
            </a:r>
            <a:r>
              <a:rPr lang="zh-CN" altLang="zh-CN" sz="1100" dirty="0" smtClean="0"/>
              <a:t>。</a:t>
            </a:r>
            <a:r>
              <a:rPr lang="zh-CN" altLang="en-US" sz="1100" dirty="0"/>
              <a:t>分为</a:t>
            </a:r>
            <a:r>
              <a:rPr lang="zh-CN" altLang="zh-CN" sz="1100" dirty="0" smtClean="0"/>
              <a:t>普通</a:t>
            </a:r>
            <a:r>
              <a:rPr lang="zh-CN" altLang="zh-CN" sz="1100" dirty="0"/>
              <a:t>索引、反序索引、反转索引、函数索引、位图索引</a:t>
            </a:r>
            <a:r>
              <a:rPr lang="zh-CN" altLang="zh-CN" sz="1100" dirty="0" smtClean="0"/>
              <a:t>。</a:t>
            </a:r>
            <a:endParaRPr lang="zh-CN" altLang="zh-CN" sz="1100" dirty="0"/>
          </a:p>
        </p:txBody>
      </p:sp>
      <p:sp>
        <p:nvSpPr>
          <p:cNvPr id="25" name="TextBox 19"/>
          <p:cNvSpPr txBox="1"/>
          <p:nvPr/>
        </p:nvSpPr>
        <p:spPr>
          <a:xfrm>
            <a:off x="2828348" y="3384675"/>
            <a:ext cx="1082349" cy="307777"/>
          </a:xfrm>
          <a:prstGeom prst="rect">
            <a:avLst/>
          </a:prstGeom>
          <a:noFill/>
        </p:spPr>
        <p:txBody>
          <a:bodyPr wrap="none" rtlCol="0">
            <a:spAutoFit/>
          </a:bodyPr>
          <a:lstStyle/>
          <a:p>
            <a:pPr algn="ctr"/>
            <a:r>
              <a:rPr lang="zh-CN" altLang="en-US" sz="1400" b="1" dirty="0" smtClean="0">
                <a:latin typeface="+mj-ea"/>
                <a:ea typeface="+mj-ea"/>
              </a:rPr>
              <a:t>视图</a:t>
            </a:r>
            <a:r>
              <a:rPr lang="en-US" altLang="zh-CN" sz="1400" b="1" dirty="0" smtClean="0">
                <a:latin typeface="+mj-ea"/>
                <a:ea typeface="+mj-ea"/>
              </a:rPr>
              <a:t>(View)</a:t>
            </a:r>
            <a:endParaRPr lang="zh-CN" altLang="en-US" sz="1400" b="1" dirty="0">
              <a:latin typeface="+mj-ea"/>
              <a:ea typeface="+mj-ea"/>
            </a:endParaRPr>
          </a:p>
        </p:txBody>
      </p:sp>
      <p:sp>
        <p:nvSpPr>
          <p:cNvPr id="28" name="TextBox 20"/>
          <p:cNvSpPr txBox="1"/>
          <p:nvPr/>
        </p:nvSpPr>
        <p:spPr>
          <a:xfrm>
            <a:off x="1452308" y="3663964"/>
            <a:ext cx="2556284" cy="752514"/>
          </a:xfrm>
          <a:prstGeom prst="rect">
            <a:avLst/>
          </a:prstGeom>
          <a:noFill/>
        </p:spPr>
        <p:txBody>
          <a:bodyPr wrap="square" rtlCol="0">
            <a:spAutoFit/>
          </a:bodyPr>
          <a:lstStyle/>
          <a:p>
            <a:pPr algn="r">
              <a:lnSpc>
                <a:spcPct val="130000"/>
              </a:lnSpc>
              <a:defRPr/>
            </a:pPr>
            <a:r>
              <a:rPr lang="zh-CN" altLang="zh-CN" sz="1100" dirty="0"/>
              <a:t>是一种虚的、定义的逻辑对象，主要用来简化业务逻辑、方便开发维护及实现数据库的安全性等</a:t>
            </a:r>
            <a:r>
              <a:rPr lang="zh-CN" altLang="en-US" sz="1100" dirty="0" smtClean="0">
                <a:latin typeface="+mj-ea"/>
                <a:ea typeface="+mj-ea"/>
              </a:rPr>
              <a:t>。</a:t>
            </a:r>
            <a:endParaRPr lang="zh-CN" altLang="en-US" sz="1100" dirty="0">
              <a:latin typeface="+mj-ea"/>
              <a:ea typeface="+mj-ea"/>
            </a:endParaRPr>
          </a:p>
        </p:txBody>
      </p:sp>
      <p:sp>
        <p:nvSpPr>
          <p:cNvPr id="29" name="TextBox 21"/>
          <p:cNvSpPr txBox="1"/>
          <p:nvPr/>
        </p:nvSpPr>
        <p:spPr>
          <a:xfrm>
            <a:off x="5303979" y="3404329"/>
            <a:ext cx="2436373" cy="307777"/>
          </a:xfrm>
          <a:prstGeom prst="rect">
            <a:avLst/>
          </a:prstGeom>
          <a:noFill/>
        </p:spPr>
        <p:txBody>
          <a:bodyPr wrap="none" rtlCol="0">
            <a:spAutoFit/>
          </a:bodyPr>
          <a:lstStyle/>
          <a:p>
            <a:pPr algn="ctr"/>
            <a:r>
              <a:rPr lang="zh-CN" altLang="en-US" sz="1400" b="1" dirty="0">
                <a:latin typeface="+mj-ea"/>
                <a:ea typeface="+mj-ea"/>
              </a:rPr>
              <a:t>物化</a:t>
            </a:r>
            <a:r>
              <a:rPr lang="zh-CN" altLang="en-US" sz="1400" b="1" dirty="0" smtClean="0">
                <a:latin typeface="+mj-ea"/>
                <a:ea typeface="+mj-ea"/>
              </a:rPr>
              <a:t>视图</a:t>
            </a:r>
            <a:r>
              <a:rPr lang="en-US" altLang="zh-CN" sz="1400" b="1" dirty="0" smtClean="0">
                <a:latin typeface="+mj-ea"/>
                <a:ea typeface="+mj-ea"/>
              </a:rPr>
              <a:t>(</a:t>
            </a:r>
            <a:r>
              <a:rPr lang="en-US" altLang="zh-CN" sz="1400" dirty="0"/>
              <a:t>Materialized View </a:t>
            </a:r>
            <a:r>
              <a:rPr lang="en-US" altLang="zh-CN" sz="1400" b="1" dirty="0" smtClean="0">
                <a:latin typeface="+mj-ea"/>
                <a:ea typeface="+mj-ea"/>
              </a:rPr>
              <a:t>)</a:t>
            </a:r>
            <a:endParaRPr lang="zh-CN" altLang="en-US" sz="1400" b="1" dirty="0">
              <a:latin typeface="+mj-ea"/>
              <a:ea typeface="+mj-ea"/>
            </a:endParaRPr>
          </a:p>
        </p:txBody>
      </p:sp>
      <p:sp>
        <p:nvSpPr>
          <p:cNvPr id="30" name="TextBox 22"/>
          <p:cNvSpPr txBox="1"/>
          <p:nvPr/>
        </p:nvSpPr>
        <p:spPr>
          <a:xfrm>
            <a:off x="5184068" y="3684243"/>
            <a:ext cx="2556284" cy="752514"/>
          </a:xfrm>
          <a:prstGeom prst="rect">
            <a:avLst/>
          </a:prstGeom>
          <a:noFill/>
        </p:spPr>
        <p:txBody>
          <a:bodyPr wrap="square" rtlCol="0">
            <a:spAutoFit/>
          </a:bodyPr>
          <a:lstStyle/>
          <a:p>
            <a:pPr>
              <a:lnSpc>
                <a:spcPct val="130000"/>
              </a:lnSpc>
              <a:defRPr/>
            </a:pPr>
            <a:r>
              <a:rPr lang="zh-CN" altLang="zh-CN" sz="1100" dirty="0"/>
              <a:t>物化视图被用来汇总、计算、复制和分发数据，适用于数据仓库（</a:t>
            </a:r>
            <a:r>
              <a:rPr lang="en-US" altLang="zh-CN" sz="1100" dirty="0"/>
              <a:t>DW</a:t>
            </a:r>
            <a:r>
              <a:rPr lang="zh-CN" altLang="zh-CN" sz="1100" dirty="0"/>
              <a:t>）、决策支持系统（</a:t>
            </a:r>
            <a:r>
              <a:rPr lang="en-US" altLang="zh-CN" sz="1100" dirty="0"/>
              <a:t>DSS</a:t>
            </a:r>
            <a:r>
              <a:rPr lang="zh-CN" altLang="zh-CN" sz="1100" dirty="0"/>
              <a:t>）、分布式</a:t>
            </a:r>
            <a:r>
              <a:rPr lang="zh-CN" altLang="zh-CN" sz="1100" dirty="0" smtClean="0"/>
              <a:t>环境</a:t>
            </a:r>
            <a:r>
              <a:rPr lang="zh-CN" altLang="en-US" sz="1100" dirty="0" smtClean="0">
                <a:latin typeface="+mj-ea"/>
                <a:ea typeface="+mj-ea"/>
              </a:rPr>
              <a:t>。</a:t>
            </a:r>
            <a:endParaRPr lang="zh-CN" altLang="en-US" sz="1100" dirty="0">
              <a:latin typeface="+mj-ea"/>
              <a:ea typeface="+mj-ea"/>
            </a:endParaRPr>
          </a:p>
        </p:txBody>
      </p:sp>
      <p:sp>
        <p:nvSpPr>
          <p:cNvPr id="32" name="TextBox 23"/>
          <p:cNvSpPr txBox="1"/>
          <p:nvPr/>
        </p:nvSpPr>
        <p:spPr>
          <a:xfrm>
            <a:off x="6084651" y="2469362"/>
            <a:ext cx="1082349" cy="307777"/>
          </a:xfrm>
          <a:prstGeom prst="rect">
            <a:avLst/>
          </a:prstGeom>
          <a:noFill/>
        </p:spPr>
        <p:txBody>
          <a:bodyPr wrap="none" rtlCol="0">
            <a:spAutoFit/>
          </a:bodyPr>
          <a:lstStyle/>
          <a:p>
            <a:pPr algn="ctr"/>
            <a:r>
              <a:rPr lang="zh-CN" altLang="en-US" sz="1400" b="1" dirty="0">
                <a:latin typeface="+mj-ea"/>
                <a:ea typeface="+mj-ea"/>
              </a:rPr>
              <a:t>过程和函数</a:t>
            </a:r>
            <a:endParaRPr lang="zh-CN" altLang="en-US" sz="1400" b="1" dirty="0">
              <a:latin typeface="+mj-ea"/>
              <a:ea typeface="+mj-ea"/>
            </a:endParaRPr>
          </a:p>
        </p:txBody>
      </p:sp>
      <p:sp>
        <p:nvSpPr>
          <p:cNvPr id="33" name="TextBox 24"/>
          <p:cNvSpPr txBox="1"/>
          <p:nvPr/>
        </p:nvSpPr>
        <p:spPr>
          <a:xfrm>
            <a:off x="6012160" y="2749276"/>
            <a:ext cx="2556284" cy="501227"/>
          </a:xfrm>
          <a:prstGeom prst="rect">
            <a:avLst/>
          </a:prstGeom>
          <a:noFill/>
        </p:spPr>
        <p:txBody>
          <a:bodyPr wrap="square" rtlCol="0">
            <a:spAutoFit/>
          </a:bodyPr>
          <a:lstStyle/>
          <a:p>
            <a:pPr>
              <a:lnSpc>
                <a:spcPct val="130000"/>
              </a:lnSpc>
              <a:defRPr/>
            </a:pPr>
            <a:r>
              <a:rPr lang="zh-CN" altLang="en-US" sz="1100" dirty="0">
                <a:latin typeface="+mj-ea"/>
                <a:ea typeface="+mj-ea"/>
              </a:rPr>
              <a:t>可以按照用户需求完成某些功能和任务。</a:t>
            </a:r>
            <a:r>
              <a:rPr lang="zh-CN" altLang="en-US" sz="1100" dirty="0">
                <a:solidFill>
                  <a:srgbClr val="FF0000"/>
                </a:solidFill>
                <a:latin typeface="+mj-ea"/>
                <a:ea typeface="+mj-ea"/>
              </a:rPr>
              <a:t>函数能为调用者返回一个</a:t>
            </a:r>
            <a:r>
              <a:rPr lang="zh-CN" altLang="en-US" sz="1100" dirty="0" smtClean="0">
                <a:solidFill>
                  <a:srgbClr val="FF0000"/>
                </a:solidFill>
                <a:latin typeface="+mj-ea"/>
                <a:ea typeface="+mj-ea"/>
              </a:rPr>
              <a:t>值</a:t>
            </a:r>
            <a:r>
              <a:rPr lang="zh-CN" altLang="en-US" sz="1100" dirty="0">
                <a:solidFill>
                  <a:srgbClr val="FF0000"/>
                </a:solidFill>
                <a:latin typeface="+mj-ea"/>
                <a:ea typeface="+mj-ea"/>
              </a:rPr>
              <a:t>。</a:t>
            </a:r>
            <a:endParaRPr lang="zh-CN" altLang="en-US" sz="1100" dirty="0">
              <a:solidFill>
                <a:srgbClr val="FF0000"/>
              </a:solidFill>
              <a:latin typeface="+mj-ea"/>
              <a:ea typeface="+mj-ea"/>
            </a:endParaRPr>
          </a:p>
        </p:txBody>
      </p:sp>
      <p:sp>
        <p:nvSpPr>
          <p:cNvPr id="34" name="TextBox 25"/>
          <p:cNvSpPr txBox="1"/>
          <p:nvPr/>
        </p:nvSpPr>
        <p:spPr>
          <a:xfrm>
            <a:off x="6507821" y="1446112"/>
            <a:ext cx="1172116" cy="307777"/>
          </a:xfrm>
          <a:prstGeom prst="rect">
            <a:avLst/>
          </a:prstGeom>
          <a:noFill/>
        </p:spPr>
        <p:txBody>
          <a:bodyPr wrap="none" rtlCol="0">
            <a:spAutoFit/>
          </a:bodyPr>
          <a:lstStyle/>
          <a:p>
            <a:pPr algn="ctr"/>
            <a:r>
              <a:rPr lang="zh-CN" altLang="en-US" sz="1400" b="1" dirty="0" smtClean="0">
                <a:latin typeface="+mj-ea"/>
                <a:ea typeface="+mj-ea"/>
              </a:rPr>
              <a:t>包</a:t>
            </a:r>
            <a:r>
              <a:rPr lang="en-US" altLang="zh-CN" sz="1400" b="1" dirty="0" smtClean="0">
                <a:latin typeface="+mj-ea"/>
                <a:ea typeface="+mj-ea"/>
              </a:rPr>
              <a:t>(Package)</a:t>
            </a:r>
            <a:endParaRPr lang="zh-CN" altLang="en-US" sz="1400" b="1" dirty="0">
              <a:latin typeface="+mj-ea"/>
              <a:ea typeface="+mj-ea"/>
            </a:endParaRPr>
          </a:p>
        </p:txBody>
      </p:sp>
      <p:sp>
        <p:nvSpPr>
          <p:cNvPr id="35" name="TextBox 26"/>
          <p:cNvSpPr txBox="1"/>
          <p:nvPr/>
        </p:nvSpPr>
        <p:spPr>
          <a:xfrm>
            <a:off x="6480212" y="1726026"/>
            <a:ext cx="2556284" cy="501227"/>
          </a:xfrm>
          <a:prstGeom prst="rect">
            <a:avLst/>
          </a:prstGeom>
          <a:noFill/>
        </p:spPr>
        <p:txBody>
          <a:bodyPr wrap="square" rtlCol="0">
            <a:spAutoFit/>
          </a:bodyPr>
          <a:lstStyle/>
          <a:p>
            <a:pPr>
              <a:lnSpc>
                <a:spcPct val="130000"/>
              </a:lnSpc>
              <a:defRPr/>
            </a:pPr>
            <a:r>
              <a:rPr lang="zh-CN" altLang="zh-CN" sz="1100" dirty="0"/>
              <a:t>组织代码对象，方便用户管理、维护和应用这些代码对象。</a:t>
            </a:r>
            <a:endParaRPr lang="zh-CN" altLang="en-US" sz="1100" dirty="0">
              <a:latin typeface="+mj-ea"/>
              <a:ea typeface="+mj-ea"/>
            </a:endParaRPr>
          </a:p>
        </p:txBody>
      </p:sp>
      <p:grpSp>
        <p:nvGrpSpPr>
          <p:cNvPr id="36" name="组合 35"/>
          <p:cNvGrpSpPr/>
          <p:nvPr/>
        </p:nvGrpSpPr>
        <p:grpSpPr>
          <a:xfrm>
            <a:off x="3851771" y="771550"/>
            <a:ext cx="1402358" cy="1402358"/>
            <a:chOff x="3851771" y="1163107"/>
            <a:chExt cx="1402358" cy="1402358"/>
          </a:xfrm>
        </p:grpSpPr>
        <p:grpSp>
          <p:nvGrpSpPr>
            <p:cNvPr id="37" name="组合 36"/>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40" name="椭圆 3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38" name="TextBox 29"/>
            <p:cNvSpPr txBox="1"/>
            <p:nvPr/>
          </p:nvSpPr>
          <p:spPr>
            <a:xfrm>
              <a:off x="4306156" y="1616482"/>
              <a:ext cx="543739" cy="523220"/>
            </a:xfrm>
            <a:prstGeom prst="rect">
              <a:avLst/>
            </a:prstGeom>
            <a:noFill/>
          </p:spPr>
          <p:txBody>
            <a:bodyPr wrap="none" rtlCol="0">
              <a:spAutoFit/>
            </a:bodyPr>
            <a:lstStyle/>
            <a:p>
              <a:pPr algn="ctr" fontAlgn="auto">
                <a:spcBef>
                  <a:spcPts val="0"/>
                </a:spcBef>
                <a:spcAft>
                  <a:spcPts val="0"/>
                </a:spcAft>
                <a:defRPr/>
              </a:pPr>
              <a:r>
                <a:rPr lang="zh-CN" altLang="en-US" sz="1400" b="1" dirty="0" smtClean="0">
                  <a:solidFill>
                    <a:schemeClr val="tx1">
                      <a:lumMod val="85000"/>
                      <a:lumOff val="15000"/>
                    </a:schemeClr>
                  </a:solidFill>
                  <a:latin typeface="+mj-ea"/>
                  <a:ea typeface="+mj-ea"/>
                </a:rPr>
                <a:t>名词</a:t>
              </a:r>
              <a:endParaRPr lang="en-US" altLang="zh-CN" sz="1400" b="1" dirty="0" smtClean="0">
                <a:solidFill>
                  <a:schemeClr val="tx1">
                    <a:lumMod val="85000"/>
                    <a:lumOff val="15000"/>
                  </a:schemeClr>
                </a:solidFill>
                <a:latin typeface="+mj-ea"/>
                <a:ea typeface="+mj-ea"/>
              </a:endParaRPr>
            </a:p>
            <a:p>
              <a:pPr algn="ctr" fontAlgn="auto">
                <a:spcBef>
                  <a:spcPts val="0"/>
                </a:spcBef>
                <a:spcAft>
                  <a:spcPts val="0"/>
                </a:spcAft>
                <a:defRPr/>
              </a:pPr>
              <a:r>
                <a:rPr lang="zh-CN" altLang="en-US" sz="1400" b="1" dirty="0" smtClean="0">
                  <a:solidFill>
                    <a:schemeClr val="tx1">
                      <a:lumMod val="85000"/>
                      <a:lumOff val="15000"/>
                    </a:schemeClr>
                  </a:solidFill>
                  <a:latin typeface="+mj-ea"/>
                  <a:ea typeface="+mj-ea"/>
                </a:rPr>
                <a:t>解释</a:t>
              </a:r>
              <a:endParaRPr lang="zh-CN" altLang="en-US" sz="1400" b="1" dirty="0">
                <a:solidFill>
                  <a:schemeClr val="tx1">
                    <a:lumMod val="85000"/>
                    <a:lumOff val="15000"/>
                  </a:schemeClr>
                </a:solidFill>
                <a:latin typeface="+mj-ea"/>
                <a:ea typeface="+mj-ea"/>
              </a:endParaRPr>
            </a:p>
          </p:txBody>
        </p:sp>
      </p:grpSp>
    </p:spTree>
    <p:extLst>
      <p:ext uri="{BB962C8B-B14F-4D97-AF65-F5344CB8AC3E}">
        <p14:creationId xmlns:p14="http://schemas.microsoft.com/office/powerpoint/2010/main" val="3331317891"/>
      </p:ext>
    </p:extLst>
  </p:cSld>
  <p:clrMapOvr>
    <a:masterClrMapping/>
  </p:clrMapOvr>
  <p:transition spd="slow">
    <p:cove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4000">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14:bounceEnd="44000">
                                          <p:cBhvr additive="base">
                                            <p:cTn id="7" dur="500" fill="hold"/>
                                            <p:tgtEl>
                                              <p:spTgt spid="36"/>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8" presetClass="entr" presetSubtype="12"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strips(downLeft)">
                                          <p:cBhvr>
                                            <p:cTn id="12" dur="500"/>
                                            <p:tgtEl>
                                              <p:spTgt spid="10"/>
                                            </p:tgtEl>
                                          </p:cBhvr>
                                        </p:animEffect>
                                      </p:childTnLst>
                                    </p:cTn>
                                  </p:par>
                                  <p:par>
                                    <p:cTn id="13" presetID="18" presetClass="entr" presetSubtype="12"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strips(downLeft)">
                                          <p:cBhvr>
                                            <p:cTn id="15" dur="500"/>
                                            <p:tgtEl>
                                              <p:spTgt spid="11"/>
                                            </p:tgtEl>
                                          </p:cBhvr>
                                        </p:animEffect>
                                      </p:childTnLst>
                                    </p:cTn>
                                  </p:par>
                                  <p:par>
                                    <p:cTn id="16" presetID="18" presetClass="entr" presetSubtype="12"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strips(downLeft)">
                                          <p:cBhvr>
                                            <p:cTn id="18" dur="500"/>
                                            <p:tgtEl>
                                              <p:spTgt spid="12"/>
                                            </p:tgtEl>
                                          </p:cBhvr>
                                        </p:animEffect>
                                      </p:childTnLst>
                                    </p:cTn>
                                  </p:par>
                                  <p:par>
                                    <p:cTn id="19" presetID="18" presetClass="entr" presetSubtype="6"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strips(downRight)">
                                          <p:cBhvr>
                                            <p:cTn id="21" dur="500"/>
                                            <p:tgtEl>
                                              <p:spTgt spid="13"/>
                                            </p:tgtEl>
                                          </p:cBhvr>
                                        </p:animEffect>
                                      </p:childTnLst>
                                    </p:cTn>
                                  </p:par>
                                  <p:par>
                                    <p:cTn id="22" presetID="18" presetClass="entr" presetSubtype="6"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strips(downRight)">
                                          <p:cBhvr>
                                            <p:cTn id="24" dur="500"/>
                                            <p:tgtEl>
                                              <p:spTgt spid="14"/>
                                            </p:tgtEl>
                                          </p:cBhvr>
                                        </p:animEffect>
                                      </p:childTnLst>
                                    </p:cTn>
                                  </p:par>
                                  <p:par>
                                    <p:cTn id="25" presetID="18" presetClass="entr" presetSubtype="6"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trips(downRight)">
                                          <p:cBhvr>
                                            <p:cTn id="27" dur="500"/>
                                            <p:tgtEl>
                                              <p:spTgt spid="15"/>
                                            </p:tgtEl>
                                          </p:cBhvr>
                                        </p:animEffect>
                                      </p:childTnLst>
                                    </p:cTn>
                                  </p:par>
                                </p:childTnLst>
                              </p:cTn>
                            </p:par>
                            <p:par>
                              <p:cTn id="28" fill="hold">
                                <p:stCondLst>
                                  <p:cond delay="1000"/>
                                </p:stCondLst>
                                <p:childTnLst>
                                  <p:par>
                                    <p:cTn id="29" presetID="2" presetClass="entr" presetSubtype="4" accel="55000" fill="hold" grpId="0" nodeType="afterEffect" p14:presetBounceEnd="58000">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14:bounceEnd="58000">
                                          <p:cBhvr additive="base">
                                            <p:cTn id="31" dur="1500" fill="hold"/>
                                            <p:tgtEl>
                                              <p:spTgt spid="21"/>
                                            </p:tgtEl>
                                            <p:attrNameLst>
                                              <p:attrName>ppt_x</p:attrName>
                                            </p:attrNameLst>
                                          </p:cBhvr>
                                          <p:tavLst>
                                            <p:tav tm="0">
                                              <p:val>
                                                <p:strVal val="#ppt_x"/>
                                              </p:val>
                                            </p:tav>
                                            <p:tav tm="100000">
                                              <p:val>
                                                <p:strVal val="#ppt_x"/>
                                              </p:val>
                                            </p:tav>
                                          </p:tavLst>
                                        </p:anim>
                                        <p:anim calcmode="lin" valueType="num" p14:bounceEnd="58000">
                                          <p:cBhvr additive="base">
                                            <p:cTn id="32" dur="1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accel="55000" fill="hold" grpId="0" nodeType="withEffect" p14:presetBounceEnd="58000">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14:bounceEnd="58000">
                                          <p:cBhvr additive="base">
                                            <p:cTn id="35" dur="1500" fill="hold"/>
                                            <p:tgtEl>
                                              <p:spTgt spid="16"/>
                                            </p:tgtEl>
                                            <p:attrNameLst>
                                              <p:attrName>ppt_x</p:attrName>
                                            </p:attrNameLst>
                                          </p:cBhvr>
                                          <p:tavLst>
                                            <p:tav tm="0">
                                              <p:val>
                                                <p:strVal val="#ppt_x"/>
                                              </p:val>
                                            </p:tav>
                                            <p:tav tm="100000">
                                              <p:val>
                                                <p:strVal val="#ppt_x"/>
                                              </p:val>
                                            </p:tav>
                                          </p:tavLst>
                                        </p:anim>
                                        <p:anim calcmode="lin" valueType="num" p14:bounceEnd="58000">
                                          <p:cBhvr additive="base">
                                            <p:cTn id="36" dur="1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accel="55000" fill="hold" grpId="0" nodeType="withEffect" p14:presetBounceEnd="58000">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14:bounceEnd="58000">
                                          <p:cBhvr additive="base">
                                            <p:cTn id="39" dur="1500" fill="hold"/>
                                            <p:tgtEl>
                                              <p:spTgt spid="17"/>
                                            </p:tgtEl>
                                            <p:attrNameLst>
                                              <p:attrName>ppt_x</p:attrName>
                                            </p:attrNameLst>
                                          </p:cBhvr>
                                          <p:tavLst>
                                            <p:tav tm="0">
                                              <p:val>
                                                <p:strVal val="#ppt_x"/>
                                              </p:val>
                                            </p:tav>
                                            <p:tav tm="100000">
                                              <p:val>
                                                <p:strVal val="#ppt_x"/>
                                              </p:val>
                                            </p:tav>
                                          </p:tavLst>
                                        </p:anim>
                                        <p:anim calcmode="lin" valueType="num" p14:bounceEnd="58000">
                                          <p:cBhvr additive="base">
                                            <p:cTn id="40" dur="1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accel="55000" fill="hold" grpId="0" nodeType="withEffect" p14:presetBounceEnd="58000">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14:bounceEnd="58000">
                                          <p:cBhvr additive="base">
                                            <p:cTn id="43" dur="1500" fill="hold"/>
                                            <p:tgtEl>
                                              <p:spTgt spid="18"/>
                                            </p:tgtEl>
                                            <p:attrNameLst>
                                              <p:attrName>ppt_x</p:attrName>
                                            </p:attrNameLst>
                                          </p:cBhvr>
                                          <p:tavLst>
                                            <p:tav tm="0">
                                              <p:val>
                                                <p:strVal val="#ppt_x"/>
                                              </p:val>
                                            </p:tav>
                                            <p:tav tm="100000">
                                              <p:val>
                                                <p:strVal val="#ppt_x"/>
                                              </p:val>
                                            </p:tav>
                                          </p:tavLst>
                                        </p:anim>
                                        <p:anim calcmode="lin" valueType="num" p14:bounceEnd="58000">
                                          <p:cBhvr additive="base">
                                            <p:cTn id="44" dur="1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accel="55000" fill="hold" grpId="0" nodeType="withEffect" p14:presetBounceEnd="58000">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14:bounceEnd="58000">
                                          <p:cBhvr additive="base">
                                            <p:cTn id="47" dur="1500" fill="hold"/>
                                            <p:tgtEl>
                                              <p:spTgt spid="19"/>
                                            </p:tgtEl>
                                            <p:attrNameLst>
                                              <p:attrName>ppt_x</p:attrName>
                                            </p:attrNameLst>
                                          </p:cBhvr>
                                          <p:tavLst>
                                            <p:tav tm="0">
                                              <p:val>
                                                <p:strVal val="#ppt_x"/>
                                              </p:val>
                                            </p:tav>
                                            <p:tav tm="100000">
                                              <p:val>
                                                <p:strVal val="#ppt_x"/>
                                              </p:val>
                                            </p:tav>
                                          </p:tavLst>
                                        </p:anim>
                                        <p:anim calcmode="lin" valueType="num" p14:bounceEnd="58000">
                                          <p:cBhvr additive="base">
                                            <p:cTn id="48" dur="1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accel="55000" fill="hold" grpId="0" nodeType="withEffect" p14:presetBounceEnd="58000">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14:bounceEnd="58000">
                                          <p:cBhvr additive="base">
                                            <p:cTn id="51" dur="1500" fill="hold"/>
                                            <p:tgtEl>
                                              <p:spTgt spid="20"/>
                                            </p:tgtEl>
                                            <p:attrNameLst>
                                              <p:attrName>ppt_x</p:attrName>
                                            </p:attrNameLst>
                                          </p:cBhvr>
                                          <p:tavLst>
                                            <p:tav tm="0">
                                              <p:val>
                                                <p:strVal val="#ppt_x"/>
                                              </p:val>
                                            </p:tav>
                                            <p:tav tm="100000">
                                              <p:val>
                                                <p:strVal val="#ppt_x"/>
                                              </p:val>
                                            </p:tav>
                                          </p:tavLst>
                                        </p:anim>
                                        <p:anim calcmode="lin" valueType="num" p14:bounceEnd="58000">
                                          <p:cBhvr additive="base">
                                            <p:cTn id="52" dur="1500" fill="hold"/>
                                            <p:tgtEl>
                                              <p:spTgt spid="20"/>
                                            </p:tgtEl>
                                            <p:attrNameLst>
                                              <p:attrName>ppt_y</p:attrName>
                                            </p:attrNameLst>
                                          </p:cBhvr>
                                          <p:tavLst>
                                            <p:tav tm="0">
                                              <p:val>
                                                <p:strVal val="1+#ppt_h/2"/>
                                              </p:val>
                                            </p:tav>
                                            <p:tav tm="100000">
                                              <p:val>
                                                <p:strVal val="#ppt_y"/>
                                              </p:val>
                                            </p:tav>
                                          </p:tavLst>
                                        </p:anim>
                                      </p:childTnLst>
                                    </p:cTn>
                                  </p:par>
                                </p:childTnLst>
                              </p:cTn>
                            </p:par>
                            <p:par>
                              <p:cTn id="53" fill="hold">
                                <p:stCondLst>
                                  <p:cond delay="2500"/>
                                </p:stCondLst>
                                <p:childTnLst>
                                  <p:par>
                                    <p:cTn id="54" presetID="12" presetClass="entr" presetSubtype="2" fill="hold" grpId="0" nodeType="after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p:tgtEl>
                                              <p:spTgt spid="9"/>
                                            </p:tgtEl>
                                            <p:attrNameLst>
                                              <p:attrName>ppt_x</p:attrName>
                                            </p:attrNameLst>
                                          </p:cBhvr>
                                          <p:tavLst>
                                            <p:tav tm="0">
                                              <p:val>
                                                <p:strVal val="#ppt_x+#ppt_w*1.125000"/>
                                              </p:val>
                                            </p:tav>
                                            <p:tav tm="100000">
                                              <p:val>
                                                <p:strVal val="#ppt_x"/>
                                              </p:val>
                                            </p:tav>
                                          </p:tavLst>
                                        </p:anim>
                                        <p:animEffect transition="in" filter="wipe(left)">
                                          <p:cBhvr>
                                            <p:cTn id="57" dur="500"/>
                                            <p:tgtEl>
                                              <p:spTgt spid="9"/>
                                            </p:tgtEl>
                                          </p:cBhvr>
                                        </p:animEffect>
                                      </p:childTnLst>
                                    </p:cTn>
                                  </p:par>
                                  <p:par>
                                    <p:cTn id="58" presetID="18" presetClass="entr" presetSubtype="3"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strips(upRight)">
                                          <p:cBhvr>
                                            <p:cTn id="60" dur="500"/>
                                            <p:tgtEl>
                                              <p:spTgt spid="22"/>
                                            </p:tgtEl>
                                          </p:cBhvr>
                                        </p:animEffect>
                                      </p:childTnLst>
                                    </p:cTn>
                                  </p:par>
                                </p:childTnLst>
                              </p:cTn>
                            </p:par>
                            <p:par>
                              <p:cTn id="61" fill="hold">
                                <p:stCondLst>
                                  <p:cond delay="3000"/>
                                </p:stCondLst>
                                <p:childTnLst>
                                  <p:par>
                                    <p:cTn id="62" presetID="12" presetClass="entr" presetSubtype="2" fill="hold" grpId="0" nodeType="afterEffect">
                                      <p:stCondLst>
                                        <p:cond delay="0"/>
                                      </p:stCondLst>
                                      <p:childTnLst>
                                        <p:set>
                                          <p:cBhvr>
                                            <p:cTn id="63" dur="1" fill="hold">
                                              <p:stCondLst>
                                                <p:cond delay="0"/>
                                              </p:stCondLst>
                                            </p:cTn>
                                            <p:tgtEl>
                                              <p:spTgt spid="23"/>
                                            </p:tgtEl>
                                            <p:attrNameLst>
                                              <p:attrName>style.visibility</p:attrName>
                                            </p:attrNameLst>
                                          </p:cBhvr>
                                          <p:to>
                                            <p:strVal val="visible"/>
                                          </p:to>
                                        </p:set>
                                        <p:anim calcmode="lin" valueType="num">
                                          <p:cBhvr additive="base">
                                            <p:cTn id="64" dur="500"/>
                                            <p:tgtEl>
                                              <p:spTgt spid="23"/>
                                            </p:tgtEl>
                                            <p:attrNameLst>
                                              <p:attrName>ppt_x</p:attrName>
                                            </p:attrNameLst>
                                          </p:cBhvr>
                                          <p:tavLst>
                                            <p:tav tm="0">
                                              <p:val>
                                                <p:strVal val="#ppt_x+#ppt_w*1.125000"/>
                                              </p:val>
                                            </p:tav>
                                            <p:tav tm="100000">
                                              <p:val>
                                                <p:strVal val="#ppt_x"/>
                                              </p:val>
                                            </p:tav>
                                          </p:tavLst>
                                        </p:anim>
                                        <p:animEffect transition="in" filter="wipe(left)">
                                          <p:cBhvr>
                                            <p:cTn id="65" dur="500"/>
                                            <p:tgtEl>
                                              <p:spTgt spid="23"/>
                                            </p:tgtEl>
                                          </p:cBhvr>
                                        </p:animEffect>
                                      </p:childTnLst>
                                    </p:cTn>
                                  </p:par>
                                  <p:par>
                                    <p:cTn id="66" presetID="18" presetClass="entr" presetSubtype="3"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strips(upRight)">
                                          <p:cBhvr>
                                            <p:cTn id="68" dur="500"/>
                                            <p:tgtEl>
                                              <p:spTgt spid="24"/>
                                            </p:tgtEl>
                                          </p:cBhvr>
                                        </p:animEffect>
                                      </p:childTnLst>
                                    </p:cTn>
                                  </p:par>
                                </p:childTnLst>
                              </p:cTn>
                            </p:par>
                            <p:par>
                              <p:cTn id="69" fill="hold">
                                <p:stCondLst>
                                  <p:cond delay="3500"/>
                                </p:stCondLst>
                                <p:childTnLst>
                                  <p:par>
                                    <p:cTn id="70" presetID="12" presetClass="entr" presetSubtype="2" fill="hold" grpId="0" nodeType="afterEffect">
                                      <p:stCondLst>
                                        <p:cond delay="0"/>
                                      </p:stCondLst>
                                      <p:childTnLst>
                                        <p:set>
                                          <p:cBhvr>
                                            <p:cTn id="71" dur="1" fill="hold">
                                              <p:stCondLst>
                                                <p:cond delay="0"/>
                                              </p:stCondLst>
                                            </p:cTn>
                                            <p:tgtEl>
                                              <p:spTgt spid="25"/>
                                            </p:tgtEl>
                                            <p:attrNameLst>
                                              <p:attrName>style.visibility</p:attrName>
                                            </p:attrNameLst>
                                          </p:cBhvr>
                                          <p:to>
                                            <p:strVal val="visible"/>
                                          </p:to>
                                        </p:set>
                                        <p:anim calcmode="lin" valueType="num">
                                          <p:cBhvr additive="base">
                                            <p:cTn id="72" dur="500"/>
                                            <p:tgtEl>
                                              <p:spTgt spid="25"/>
                                            </p:tgtEl>
                                            <p:attrNameLst>
                                              <p:attrName>ppt_x</p:attrName>
                                            </p:attrNameLst>
                                          </p:cBhvr>
                                          <p:tavLst>
                                            <p:tav tm="0">
                                              <p:val>
                                                <p:strVal val="#ppt_x+#ppt_w*1.125000"/>
                                              </p:val>
                                            </p:tav>
                                            <p:tav tm="100000">
                                              <p:val>
                                                <p:strVal val="#ppt_x"/>
                                              </p:val>
                                            </p:tav>
                                          </p:tavLst>
                                        </p:anim>
                                        <p:animEffect transition="in" filter="wipe(left)">
                                          <p:cBhvr>
                                            <p:cTn id="73" dur="500"/>
                                            <p:tgtEl>
                                              <p:spTgt spid="25"/>
                                            </p:tgtEl>
                                          </p:cBhvr>
                                        </p:animEffect>
                                      </p:childTnLst>
                                    </p:cTn>
                                  </p:par>
                                  <p:par>
                                    <p:cTn id="74" presetID="18" presetClass="entr" presetSubtype="3"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strips(upRight)">
                                          <p:cBhvr>
                                            <p:cTn id="76" dur="500"/>
                                            <p:tgtEl>
                                              <p:spTgt spid="28"/>
                                            </p:tgtEl>
                                          </p:cBhvr>
                                        </p:animEffect>
                                      </p:childTnLst>
                                    </p:cTn>
                                  </p:par>
                                </p:childTnLst>
                              </p:cTn>
                            </p:par>
                            <p:par>
                              <p:cTn id="77" fill="hold">
                                <p:stCondLst>
                                  <p:cond delay="4000"/>
                                </p:stCondLst>
                                <p:childTnLst>
                                  <p:par>
                                    <p:cTn id="78" presetID="12" presetClass="entr" presetSubtype="2" fill="hold" grpId="0" nodeType="afterEffect">
                                      <p:stCondLst>
                                        <p:cond delay="0"/>
                                      </p:stCondLst>
                                      <p:childTnLst>
                                        <p:set>
                                          <p:cBhvr>
                                            <p:cTn id="79" dur="1" fill="hold">
                                              <p:stCondLst>
                                                <p:cond delay="0"/>
                                              </p:stCondLst>
                                            </p:cTn>
                                            <p:tgtEl>
                                              <p:spTgt spid="29"/>
                                            </p:tgtEl>
                                            <p:attrNameLst>
                                              <p:attrName>style.visibility</p:attrName>
                                            </p:attrNameLst>
                                          </p:cBhvr>
                                          <p:to>
                                            <p:strVal val="visible"/>
                                          </p:to>
                                        </p:set>
                                        <p:anim calcmode="lin" valueType="num">
                                          <p:cBhvr additive="base">
                                            <p:cTn id="80" dur="500"/>
                                            <p:tgtEl>
                                              <p:spTgt spid="29"/>
                                            </p:tgtEl>
                                            <p:attrNameLst>
                                              <p:attrName>ppt_x</p:attrName>
                                            </p:attrNameLst>
                                          </p:cBhvr>
                                          <p:tavLst>
                                            <p:tav tm="0">
                                              <p:val>
                                                <p:strVal val="#ppt_x+#ppt_w*1.125000"/>
                                              </p:val>
                                            </p:tav>
                                            <p:tav tm="100000">
                                              <p:val>
                                                <p:strVal val="#ppt_x"/>
                                              </p:val>
                                            </p:tav>
                                          </p:tavLst>
                                        </p:anim>
                                        <p:animEffect transition="in" filter="wipe(left)">
                                          <p:cBhvr>
                                            <p:cTn id="81" dur="500"/>
                                            <p:tgtEl>
                                              <p:spTgt spid="29"/>
                                            </p:tgtEl>
                                          </p:cBhvr>
                                        </p:animEffect>
                                      </p:childTnLst>
                                    </p:cTn>
                                  </p:par>
                                  <p:par>
                                    <p:cTn id="82" presetID="18" presetClass="entr" presetSubtype="3"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strips(upRight)">
                                          <p:cBhvr>
                                            <p:cTn id="84" dur="500"/>
                                            <p:tgtEl>
                                              <p:spTgt spid="30"/>
                                            </p:tgtEl>
                                          </p:cBhvr>
                                        </p:animEffect>
                                      </p:childTnLst>
                                    </p:cTn>
                                  </p:par>
                                </p:childTnLst>
                              </p:cTn>
                            </p:par>
                            <p:par>
                              <p:cTn id="85" fill="hold">
                                <p:stCondLst>
                                  <p:cond delay="4500"/>
                                </p:stCondLst>
                                <p:childTnLst>
                                  <p:par>
                                    <p:cTn id="86" presetID="12" presetClass="entr" presetSubtype="2" fill="hold" grpId="0" nodeType="afterEffect">
                                      <p:stCondLst>
                                        <p:cond delay="0"/>
                                      </p:stCondLst>
                                      <p:childTnLst>
                                        <p:set>
                                          <p:cBhvr>
                                            <p:cTn id="87" dur="1" fill="hold">
                                              <p:stCondLst>
                                                <p:cond delay="0"/>
                                              </p:stCondLst>
                                            </p:cTn>
                                            <p:tgtEl>
                                              <p:spTgt spid="32"/>
                                            </p:tgtEl>
                                            <p:attrNameLst>
                                              <p:attrName>style.visibility</p:attrName>
                                            </p:attrNameLst>
                                          </p:cBhvr>
                                          <p:to>
                                            <p:strVal val="visible"/>
                                          </p:to>
                                        </p:set>
                                        <p:anim calcmode="lin" valueType="num">
                                          <p:cBhvr additive="base">
                                            <p:cTn id="88" dur="500"/>
                                            <p:tgtEl>
                                              <p:spTgt spid="32"/>
                                            </p:tgtEl>
                                            <p:attrNameLst>
                                              <p:attrName>ppt_x</p:attrName>
                                            </p:attrNameLst>
                                          </p:cBhvr>
                                          <p:tavLst>
                                            <p:tav tm="0">
                                              <p:val>
                                                <p:strVal val="#ppt_x+#ppt_w*1.125000"/>
                                              </p:val>
                                            </p:tav>
                                            <p:tav tm="100000">
                                              <p:val>
                                                <p:strVal val="#ppt_x"/>
                                              </p:val>
                                            </p:tav>
                                          </p:tavLst>
                                        </p:anim>
                                        <p:animEffect transition="in" filter="wipe(left)">
                                          <p:cBhvr>
                                            <p:cTn id="89" dur="500"/>
                                            <p:tgtEl>
                                              <p:spTgt spid="32"/>
                                            </p:tgtEl>
                                          </p:cBhvr>
                                        </p:animEffect>
                                      </p:childTnLst>
                                    </p:cTn>
                                  </p:par>
                                  <p:par>
                                    <p:cTn id="90" presetID="18" presetClass="entr" presetSubtype="3" fill="hold" grpId="0" nodeType="with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strips(upRight)">
                                          <p:cBhvr>
                                            <p:cTn id="92" dur="500"/>
                                            <p:tgtEl>
                                              <p:spTgt spid="33"/>
                                            </p:tgtEl>
                                          </p:cBhvr>
                                        </p:animEffect>
                                      </p:childTnLst>
                                    </p:cTn>
                                  </p:par>
                                </p:childTnLst>
                              </p:cTn>
                            </p:par>
                            <p:par>
                              <p:cTn id="93" fill="hold">
                                <p:stCondLst>
                                  <p:cond delay="5000"/>
                                </p:stCondLst>
                                <p:childTnLst>
                                  <p:par>
                                    <p:cTn id="94" presetID="12" presetClass="entr" presetSubtype="2"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 calcmode="lin" valueType="num">
                                          <p:cBhvr additive="base">
                                            <p:cTn id="96" dur="500"/>
                                            <p:tgtEl>
                                              <p:spTgt spid="34"/>
                                            </p:tgtEl>
                                            <p:attrNameLst>
                                              <p:attrName>ppt_x</p:attrName>
                                            </p:attrNameLst>
                                          </p:cBhvr>
                                          <p:tavLst>
                                            <p:tav tm="0">
                                              <p:val>
                                                <p:strVal val="#ppt_x+#ppt_w*1.125000"/>
                                              </p:val>
                                            </p:tav>
                                            <p:tav tm="100000">
                                              <p:val>
                                                <p:strVal val="#ppt_x"/>
                                              </p:val>
                                            </p:tav>
                                          </p:tavLst>
                                        </p:anim>
                                        <p:animEffect transition="in" filter="wipe(left)">
                                          <p:cBhvr>
                                            <p:cTn id="97" dur="500"/>
                                            <p:tgtEl>
                                              <p:spTgt spid="34"/>
                                            </p:tgtEl>
                                          </p:cBhvr>
                                        </p:animEffect>
                                      </p:childTnLst>
                                    </p:cTn>
                                  </p:par>
                                  <p:par>
                                    <p:cTn id="98" presetID="18" presetClass="entr" presetSubtype="3"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strips(upRight)">
                                          <p:cBhvr>
                                            <p:cTn id="100" dur="500"/>
                                            <p:tgtEl>
                                              <p:spTgt spid="35"/>
                                            </p:tgtEl>
                                          </p:cBhvr>
                                        </p:animEffect>
                                      </p:childTnLst>
                                    </p:cTn>
                                  </p:par>
                                </p:childTnLst>
                              </p:cTn>
                            </p:par>
                            <p:par>
                              <p:cTn id="101" fill="hold">
                                <p:stCondLst>
                                  <p:cond delay="5500"/>
                                </p:stCondLst>
                                <p:childTnLst>
                                  <p:par>
                                    <p:cTn id="102" presetID="21" presetClass="entr" presetSubtype="1" fill="hold" grpId="0" nodeType="afterEffect">
                                      <p:stCondLst>
                                        <p:cond delay="0"/>
                                      </p:stCondLst>
                                      <p:childTnLst>
                                        <p:set>
                                          <p:cBhvr>
                                            <p:cTn id="103" dur="1" fill="hold">
                                              <p:stCondLst>
                                                <p:cond delay="0"/>
                                              </p:stCondLst>
                                            </p:cTn>
                                            <p:tgtEl>
                                              <p:spTgt spid="8"/>
                                            </p:tgtEl>
                                            <p:attrNameLst>
                                              <p:attrName>style.visibility</p:attrName>
                                            </p:attrNameLst>
                                          </p:cBhvr>
                                          <p:to>
                                            <p:strVal val="visible"/>
                                          </p:to>
                                        </p:set>
                                        <p:animEffect transition="in" filter="wheel(1)">
                                          <p:cBhvr>
                                            <p:cTn id="10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6" grpId="0" animBg="1"/>
          <p:bldP spid="17" grpId="0" animBg="1"/>
          <p:bldP spid="18" grpId="0" animBg="1"/>
          <p:bldP spid="19" grpId="0" animBg="1"/>
          <p:bldP spid="20" grpId="0" animBg="1"/>
          <p:bldP spid="21" grpId="0" animBg="1"/>
          <p:bldP spid="22" grpId="0"/>
          <p:bldP spid="23" grpId="0"/>
          <p:bldP spid="24" grpId="0"/>
          <p:bldP spid="25" grpId="0"/>
          <p:bldP spid="28" grpId="0"/>
          <p:bldP spid="29" grpId="0"/>
          <p:bldP spid="30" grpId="0"/>
          <p:bldP spid="32" grpId="0"/>
          <p:bldP spid="33" grpId="0"/>
          <p:bldP spid="34" grpId="0"/>
          <p:bldP spid="3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8" presetClass="entr" presetSubtype="12"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strips(downLeft)">
                                          <p:cBhvr>
                                            <p:cTn id="12" dur="500"/>
                                            <p:tgtEl>
                                              <p:spTgt spid="10"/>
                                            </p:tgtEl>
                                          </p:cBhvr>
                                        </p:animEffect>
                                      </p:childTnLst>
                                    </p:cTn>
                                  </p:par>
                                  <p:par>
                                    <p:cTn id="13" presetID="18" presetClass="entr" presetSubtype="12"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strips(downLeft)">
                                          <p:cBhvr>
                                            <p:cTn id="15" dur="500"/>
                                            <p:tgtEl>
                                              <p:spTgt spid="11"/>
                                            </p:tgtEl>
                                          </p:cBhvr>
                                        </p:animEffect>
                                      </p:childTnLst>
                                    </p:cTn>
                                  </p:par>
                                  <p:par>
                                    <p:cTn id="16" presetID="18" presetClass="entr" presetSubtype="12"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strips(downLeft)">
                                          <p:cBhvr>
                                            <p:cTn id="18" dur="500"/>
                                            <p:tgtEl>
                                              <p:spTgt spid="12"/>
                                            </p:tgtEl>
                                          </p:cBhvr>
                                        </p:animEffect>
                                      </p:childTnLst>
                                    </p:cTn>
                                  </p:par>
                                  <p:par>
                                    <p:cTn id="19" presetID="18" presetClass="entr" presetSubtype="6"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strips(downRight)">
                                          <p:cBhvr>
                                            <p:cTn id="21" dur="500"/>
                                            <p:tgtEl>
                                              <p:spTgt spid="13"/>
                                            </p:tgtEl>
                                          </p:cBhvr>
                                        </p:animEffect>
                                      </p:childTnLst>
                                    </p:cTn>
                                  </p:par>
                                  <p:par>
                                    <p:cTn id="22" presetID="18" presetClass="entr" presetSubtype="6"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strips(downRight)">
                                          <p:cBhvr>
                                            <p:cTn id="24" dur="500"/>
                                            <p:tgtEl>
                                              <p:spTgt spid="14"/>
                                            </p:tgtEl>
                                          </p:cBhvr>
                                        </p:animEffect>
                                      </p:childTnLst>
                                    </p:cTn>
                                  </p:par>
                                  <p:par>
                                    <p:cTn id="25" presetID="18" presetClass="entr" presetSubtype="6"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trips(downRight)">
                                          <p:cBhvr>
                                            <p:cTn id="27" dur="500"/>
                                            <p:tgtEl>
                                              <p:spTgt spid="15"/>
                                            </p:tgtEl>
                                          </p:cBhvr>
                                        </p:animEffect>
                                      </p:childTnLst>
                                    </p:cTn>
                                  </p:par>
                                </p:childTnLst>
                              </p:cTn>
                            </p:par>
                            <p:par>
                              <p:cTn id="28" fill="hold">
                                <p:stCondLst>
                                  <p:cond delay="1000"/>
                                </p:stCondLst>
                                <p:childTnLst>
                                  <p:par>
                                    <p:cTn id="29" presetID="2" presetClass="entr" presetSubtype="4" accel="5500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1500" fill="hold"/>
                                            <p:tgtEl>
                                              <p:spTgt spid="21"/>
                                            </p:tgtEl>
                                            <p:attrNameLst>
                                              <p:attrName>ppt_x</p:attrName>
                                            </p:attrNameLst>
                                          </p:cBhvr>
                                          <p:tavLst>
                                            <p:tav tm="0">
                                              <p:val>
                                                <p:strVal val="#ppt_x"/>
                                              </p:val>
                                            </p:tav>
                                            <p:tav tm="100000">
                                              <p:val>
                                                <p:strVal val="#ppt_x"/>
                                              </p:val>
                                            </p:tav>
                                          </p:tavLst>
                                        </p:anim>
                                        <p:anim calcmode="lin" valueType="num">
                                          <p:cBhvr additive="base">
                                            <p:cTn id="32" dur="1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accel="5500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1500" fill="hold"/>
                                            <p:tgtEl>
                                              <p:spTgt spid="16"/>
                                            </p:tgtEl>
                                            <p:attrNameLst>
                                              <p:attrName>ppt_x</p:attrName>
                                            </p:attrNameLst>
                                          </p:cBhvr>
                                          <p:tavLst>
                                            <p:tav tm="0">
                                              <p:val>
                                                <p:strVal val="#ppt_x"/>
                                              </p:val>
                                            </p:tav>
                                            <p:tav tm="100000">
                                              <p:val>
                                                <p:strVal val="#ppt_x"/>
                                              </p:val>
                                            </p:tav>
                                          </p:tavLst>
                                        </p:anim>
                                        <p:anim calcmode="lin" valueType="num">
                                          <p:cBhvr additive="base">
                                            <p:cTn id="36" dur="1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accel="5500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1500" fill="hold"/>
                                            <p:tgtEl>
                                              <p:spTgt spid="17"/>
                                            </p:tgtEl>
                                            <p:attrNameLst>
                                              <p:attrName>ppt_x</p:attrName>
                                            </p:attrNameLst>
                                          </p:cBhvr>
                                          <p:tavLst>
                                            <p:tav tm="0">
                                              <p:val>
                                                <p:strVal val="#ppt_x"/>
                                              </p:val>
                                            </p:tav>
                                            <p:tav tm="100000">
                                              <p:val>
                                                <p:strVal val="#ppt_x"/>
                                              </p:val>
                                            </p:tav>
                                          </p:tavLst>
                                        </p:anim>
                                        <p:anim calcmode="lin" valueType="num">
                                          <p:cBhvr additive="base">
                                            <p:cTn id="40" dur="1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accel="5500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1500" fill="hold"/>
                                            <p:tgtEl>
                                              <p:spTgt spid="18"/>
                                            </p:tgtEl>
                                            <p:attrNameLst>
                                              <p:attrName>ppt_x</p:attrName>
                                            </p:attrNameLst>
                                          </p:cBhvr>
                                          <p:tavLst>
                                            <p:tav tm="0">
                                              <p:val>
                                                <p:strVal val="#ppt_x"/>
                                              </p:val>
                                            </p:tav>
                                            <p:tav tm="100000">
                                              <p:val>
                                                <p:strVal val="#ppt_x"/>
                                              </p:val>
                                            </p:tav>
                                          </p:tavLst>
                                        </p:anim>
                                        <p:anim calcmode="lin" valueType="num">
                                          <p:cBhvr additive="base">
                                            <p:cTn id="44" dur="1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accel="5500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1500" fill="hold"/>
                                            <p:tgtEl>
                                              <p:spTgt spid="19"/>
                                            </p:tgtEl>
                                            <p:attrNameLst>
                                              <p:attrName>ppt_x</p:attrName>
                                            </p:attrNameLst>
                                          </p:cBhvr>
                                          <p:tavLst>
                                            <p:tav tm="0">
                                              <p:val>
                                                <p:strVal val="#ppt_x"/>
                                              </p:val>
                                            </p:tav>
                                            <p:tav tm="100000">
                                              <p:val>
                                                <p:strVal val="#ppt_x"/>
                                              </p:val>
                                            </p:tav>
                                          </p:tavLst>
                                        </p:anim>
                                        <p:anim calcmode="lin" valueType="num">
                                          <p:cBhvr additive="base">
                                            <p:cTn id="48" dur="1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accel="5500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1500" fill="hold"/>
                                            <p:tgtEl>
                                              <p:spTgt spid="20"/>
                                            </p:tgtEl>
                                            <p:attrNameLst>
                                              <p:attrName>ppt_x</p:attrName>
                                            </p:attrNameLst>
                                          </p:cBhvr>
                                          <p:tavLst>
                                            <p:tav tm="0">
                                              <p:val>
                                                <p:strVal val="#ppt_x"/>
                                              </p:val>
                                            </p:tav>
                                            <p:tav tm="100000">
                                              <p:val>
                                                <p:strVal val="#ppt_x"/>
                                              </p:val>
                                            </p:tav>
                                          </p:tavLst>
                                        </p:anim>
                                        <p:anim calcmode="lin" valueType="num">
                                          <p:cBhvr additive="base">
                                            <p:cTn id="52" dur="1500" fill="hold"/>
                                            <p:tgtEl>
                                              <p:spTgt spid="20"/>
                                            </p:tgtEl>
                                            <p:attrNameLst>
                                              <p:attrName>ppt_y</p:attrName>
                                            </p:attrNameLst>
                                          </p:cBhvr>
                                          <p:tavLst>
                                            <p:tav tm="0">
                                              <p:val>
                                                <p:strVal val="1+#ppt_h/2"/>
                                              </p:val>
                                            </p:tav>
                                            <p:tav tm="100000">
                                              <p:val>
                                                <p:strVal val="#ppt_y"/>
                                              </p:val>
                                            </p:tav>
                                          </p:tavLst>
                                        </p:anim>
                                      </p:childTnLst>
                                    </p:cTn>
                                  </p:par>
                                </p:childTnLst>
                              </p:cTn>
                            </p:par>
                            <p:par>
                              <p:cTn id="53" fill="hold">
                                <p:stCondLst>
                                  <p:cond delay="2500"/>
                                </p:stCondLst>
                                <p:childTnLst>
                                  <p:par>
                                    <p:cTn id="54" presetID="12" presetClass="entr" presetSubtype="2" fill="hold" grpId="0" nodeType="after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p:tgtEl>
                                              <p:spTgt spid="9"/>
                                            </p:tgtEl>
                                            <p:attrNameLst>
                                              <p:attrName>ppt_x</p:attrName>
                                            </p:attrNameLst>
                                          </p:cBhvr>
                                          <p:tavLst>
                                            <p:tav tm="0">
                                              <p:val>
                                                <p:strVal val="#ppt_x+#ppt_w*1.125000"/>
                                              </p:val>
                                            </p:tav>
                                            <p:tav tm="100000">
                                              <p:val>
                                                <p:strVal val="#ppt_x"/>
                                              </p:val>
                                            </p:tav>
                                          </p:tavLst>
                                        </p:anim>
                                        <p:animEffect transition="in" filter="wipe(left)">
                                          <p:cBhvr>
                                            <p:cTn id="57" dur="500"/>
                                            <p:tgtEl>
                                              <p:spTgt spid="9"/>
                                            </p:tgtEl>
                                          </p:cBhvr>
                                        </p:animEffect>
                                      </p:childTnLst>
                                    </p:cTn>
                                  </p:par>
                                  <p:par>
                                    <p:cTn id="58" presetID="18" presetClass="entr" presetSubtype="3"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strips(upRight)">
                                          <p:cBhvr>
                                            <p:cTn id="60" dur="500"/>
                                            <p:tgtEl>
                                              <p:spTgt spid="22"/>
                                            </p:tgtEl>
                                          </p:cBhvr>
                                        </p:animEffect>
                                      </p:childTnLst>
                                    </p:cTn>
                                  </p:par>
                                </p:childTnLst>
                              </p:cTn>
                            </p:par>
                            <p:par>
                              <p:cTn id="61" fill="hold">
                                <p:stCondLst>
                                  <p:cond delay="3000"/>
                                </p:stCondLst>
                                <p:childTnLst>
                                  <p:par>
                                    <p:cTn id="62" presetID="12" presetClass="entr" presetSubtype="2" fill="hold" grpId="0" nodeType="afterEffect">
                                      <p:stCondLst>
                                        <p:cond delay="0"/>
                                      </p:stCondLst>
                                      <p:childTnLst>
                                        <p:set>
                                          <p:cBhvr>
                                            <p:cTn id="63" dur="1" fill="hold">
                                              <p:stCondLst>
                                                <p:cond delay="0"/>
                                              </p:stCondLst>
                                            </p:cTn>
                                            <p:tgtEl>
                                              <p:spTgt spid="23"/>
                                            </p:tgtEl>
                                            <p:attrNameLst>
                                              <p:attrName>style.visibility</p:attrName>
                                            </p:attrNameLst>
                                          </p:cBhvr>
                                          <p:to>
                                            <p:strVal val="visible"/>
                                          </p:to>
                                        </p:set>
                                        <p:anim calcmode="lin" valueType="num">
                                          <p:cBhvr additive="base">
                                            <p:cTn id="64" dur="500"/>
                                            <p:tgtEl>
                                              <p:spTgt spid="23"/>
                                            </p:tgtEl>
                                            <p:attrNameLst>
                                              <p:attrName>ppt_x</p:attrName>
                                            </p:attrNameLst>
                                          </p:cBhvr>
                                          <p:tavLst>
                                            <p:tav tm="0">
                                              <p:val>
                                                <p:strVal val="#ppt_x+#ppt_w*1.125000"/>
                                              </p:val>
                                            </p:tav>
                                            <p:tav tm="100000">
                                              <p:val>
                                                <p:strVal val="#ppt_x"/>
                                              </p:val>
                                            </p:tav>
                                          </p:tavLst>
                                        </p:anim>
                                        <p:animEffect transition="in" filter="wipe(left)">
                                          <p:cBhvr>
                                            <p:cTn id="65" dur="500"/>
                                            <p:tgtEl>
                                              <p:spTgt spid="23"/>
                                            </p:tgtEl>
                                          </p:cBhvr>
                                        </p:animEffect>
                                      </p:childTnLst>
                                    </p:cTn>
                                  </p:par>
                                  <p:par>
                                    <p:cTn id="66" presetID="18" presetClass="entr" presetSubtype="3"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strips(upRight)">
                                          <p:cBhvr>
                                            <p:cTn id="68" dur="500"/>
                                            <p:tgtEl>
                                              <p:spTgt spid="24"/>
                                            </p:tgtEl>
                                          </p:cBhvr>
                                        </p:animEffect>
                                      </p:childTnLst>
                                    </p:cTn>
                                  </p:par>
                                </p:childTnLst>
                              </p:cTn>
                            </p:par>
                            <p:par>
                              <p:cTn id="69" fill="hold">
                                <p:stCondLst>
                                  <p:cond delay="3500"/>
                                </p:stCondLst>
                                <p:childTnLst>
                                  <p:par>
                                    <p:cTn id="70" presetID="12" presetClass="entr" presetSubtype="2" fill="hold" grpId="0" nodeType="afterEffect">
                                      <p:stCondLst>
                                        <p:cond delay="0"/>
                                      </p:stCondLst>
                                      <p:childTnLst>
                                        <p:set>
                                          <p:cBhvr>
                                            <p:cTn id="71" dur="1" fill="hold">
                                              <p:stCondLst>
                                                <p:cond delay="0"/>
                                              </p:stCondLst>
                                            </p:cTn>
                                            <p:tgtEl>
                                              <p:spTgt spid="25"/>
                                            </p:tgtEl>
                                            <p:attrNameLst>
                                              <p:attrName>style.visibility</p:attrName>
                                            </p:attrNameLst>
                                          </p:cBhvr>
                                          <p:to>
                                            <p:strVal val="visible"/>
                                          </p:to>
                                        </p:set>
                                        <p:anim calcmode="lin" valueType="num">
                                          <p:cBhvr additive="base">
                                            <p:cTn id="72" dur="500"/>
                                            <p:tgtEl>
                                              <p:spTgt spid="25"/>
                                            </p:tgtEl>
                                            <p:attrNameLst>
                                              <p:attrName>ppt_x</p:attrName>
                                            </p:attrNameLst>
                                          </p:cBhvr>
                                          <p:tavLst>
                                            <p:tav tm="0">
                                              <p:val>
                                                <p:strVal val="#ppt_x+#ppt_w*1.125000"/>
                                              </p:val>
                                            </p:tav>
                                            <p:tav tm="100000">
                                              <p:val>
                                                <p:strVal val="#ppt_x"/>
                                              </p:val>
                                            </p:tav>
                                          </p:tavLst>
                                        </p:anim>
                                        <p:animEffect transition="in" filter="wipe(left)">
                                          <p:cBhvr>
                                            <p:cTn id="73" dur="500"/>
                                            <p:tgtEl>
                                              <p:spTgt spid="25"/>
                                            </p:tgtEl>
                                          </p:cBhvr>
                                        </p:animEffect>
                                      </p:childTnLst>
                                    </p:cTn>
                                  </p:par>
                                  <p:par>
                                    <p:cTn id="74" presetID="18" presetClass="entr" presetSubtype="3"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strips(upRight)">
                                          <p:cBhvr>
                                            <p:cTn id="76" dur="500"/>
                                            <p:tgtEl>
                                              <p:spTgt spid="28"/>
                                            </p:tgtEl>
                                          </p:cBhvr>
                                        </p:animEffect>
                                      </p:childTnLst>
                                    </p:cTn>
                                  </p:par>
                                </p:childTnLst>
                              </p:cTn>
                            </p:par>
                            <p:par>
                              <p:cTn id="77" fill="hold">
                                <p:stCondLst>
                                  <p:cond delay="4000"/>
                                </p:stCondLst>
                                <p:childTnLst>
                                  <p:par>
                                    <p:cTn id="78" presetID="12" presetClass="entr" presetSubtype="2" fill="hold" grpId="0" nodeType="afterEffect">
                                      <p:stCondLst>
                                        <p:cond delay="0"/>
                                      </p:stCondLst>
                                      <p:childTnLst>
                                        <p:set>
                                          <p:cBhvr>
                                            <p:cTn id="79" dur="1" fill="hold">
                                              <p:stCondLst>
                                                <p:cond delay="0"/>
                                              </p:stCondLst>
                                            </p:cTn>
                                            <p:tgtEl>
                                              <p:spTgt spid="29"/>
                                            </p:tgtEl>
                                            <p:attrNameLst>
                                              <p:attrName>style.visibility</p:attrName>
                                            </p:attrNameLst>
                                          </p:cBhvr>
                                          <p:to>
                                            <p:strVal val="visible"/>
                                          </p:to>
                                        </p:set>
                                        <p:anim calcmode="lin" valueType="num">
                                          <p:cBhvr additive="base">
                                            <p:cTn id="80" dur="500"/>
                                            <p:tgtEl>
                                              <p:spTgt spid="29"/>
                                            </p:tgtEl>
                                            <p:attrNameLst>
                                              <p:attrName>ppt_x</p:attrName>
                                            </p:attrNameLst>
                                          </p:cBhvr>
                                          <p:tavLst>
                                            <p:tav tm="0">
                                              <p:val>
                                                <p:strVal val="#ppt_x+#ppt_w*1.125000"/>
                                              </p:val>
                                            </p:tav>
                                            <p:tav tm="100000">
                                              <p:val>
                                                <p:strVal val="#ppt_x"/>
                                              </p:val>
                                            </p:tav>
                                          </p:tavLst>
                                        </p:anim>
                                        <p:animEffect transition="in" filter="wipe(left)">
                                          <p:cBhvr>
                                            <p:cTn id="81" dur="500"/>
                                            <p:tgtEl>
                                              <p:spTgt spid="29"/>
                                            </p:tgtEl>
                                          </p:cBhvr>
                                        </p:animEffect>
                                      </p:childTnLst>
                                    </p:cTn>
                                  </p:par>
                                  <p:par>
                                    <p:cTn id="82" presetID="18" presetClass="entr" presetSubtype="3"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strips(upRight)">
                                          <p:cBhvr>
                                            <p:cTn id="84" dur="500"/>
                                            <p:tgtEl>
                                              <p:spTgt spid="30"/>
                                            </p:tgtEl>
                                          </p:cBhvr>
                                        </p:animEffect>
                                      </p:childTnLst>
                                    </p:cTn>
                                  </p:par>
                                </p:childTnLst>
                              </p:cTn>
                            </p:par>
                            <p:par>
                              <p:cTn id="85" fill="hold">
                                <p:stCondLst>
                                  <p:cond delay="4500"/>
                                </p:stCondLst>
                                <p:childTnLst>
                                  <p:par>
                                    <p:cTn id="86" presetID="12" presetClass="entr" presetSubtype="2" fill="hold" grpId="0" nodeType="afterEffect">
                                      <p:stCondLst>
                                        <p:cond delay="0"/>
                                      </p:stCondLst>
                                      <p:childTnLst>
                                        <p:set>
                                          <p:cBhvr>
                                            <p:cTn id="87" dur="1" fill="hold">
                                              <p:stCondLst>
                                                <p:cond delay="0"/>
                                              </p:stCondLst>
                                            </p:cTn>
                                            <p:tgtEl>
                                              <p:spTgt spid="32"/>
                                            </p:tgtEl>
                                            <p:attrNameLst>
                                              <p:attrName>style.visibility</p:attrName>
                                            </p:attrNameLst>
                                          </p:cBhvr>
                                          <p:to>
                                            <p:strVal val="visible"/>
                                          </p:to>
                                        </p:set>
                                        <p:anim calcmode="lin" valueType="num">
                                          <p:cBhvr additive="base">
                                            <p:cTn id="88" dur="500"/>
                                            <p:tgtEl>
                                              <p:spTgt spid="32"/>
                                            </p:tgtEl>
                                            <p:attrNameLst>
                                              <p:attrName>ppt_x</p:attrName>
                                            </p:attrNameLst>
                                          </p:cBhvr>
                                          <p:tavLst>
                                            <p:tav tm="0">
                                              <p:val>
                                                <p:strVal val="#ppt_x+#ppt_w*1.125000"/>
                                              </p:val>
                                            </p:tav>
                                            <p:tav tm="100000">
                                              <p:val>
                                                <p:strVal val="#ppt_x"/>
                                              </p:val>
                                            </p:tav>
                                          </p:tavLst>
                                        </p:anim>
                                        <p:animEffect transition="in" filter="wipe(left)">
                                          <p:cBhvr>
                                            <p:cTn id="89" dur="500"/>
                                            <p:tgtEl>
                                              <p:spTgt spid="32"/>
                                            </p:tgtEl>
                                          </p:cBhvr>
                                        </p:animEffect>
                                      </p:childTnLst>
                                    </p:cTn>
                                  </p:par>
                                  <p:par>
                                    <p:cTn id="90" presetID="18" presetClass="entr" presetSubtype="3" fill="hold" grpId="0" nodeType="with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strips(upRight)">
                                          <p:cBhvr>
                                            <p:cTn id="92" dur="500"/>
                                            <p:tgtEl>
                                              <p:spTgt spid="33"/>
                                            </p:tgtEl>
                                          </p:cBhvr>
                                        </p:animEffect>
                                      </p:childTnLst>
                                    </p:cTn>
                                  </p:par>
                                </p:childTnLst>
                              </p:cTn>
                            </p:par>
                            <p:par>
                              <p:cTn id="93" fill="hold">
                                <p:stCondLst>
                                  <p:cond delay="5000"/>
                                </p:stCondLst>
                                <p:childTnLst>
                                  <p:par>
                                    <p:cTn id="94" presetID="12" presetClass="entr" presetSubtype="2"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 calcmode="lin" valueType="num">
                                          <p:cBhvr additive="base">
                                            <p:cTn id="96" dur="500"/>
                                            <p:tgtEl>
                                              <p:spTgt spid="34"/>
                                            </p:tgtEl>
                                            <p:attrNameLst>
                                              <p:attrName>ppt_x</p:attrName>
                                            </p:attrNameLst>
                                          </p:cBhvr>
                                          <p:tavLst>
                                            <p:tav tm="0">
                                              <p:val>
                                                <p:strVal val="#ppt_x+#ppt_w*1.125000"/>
                                              </p:val>
                                            </p:tav>
                                            <p:tav tm="100000">
                                              <p:val>
                                                <p:strVal val="#ppt_x"/>
                                              </p:val>
                                            </p:tav>
                                          </p:tavLst>
                                        </p:anim>
                                        <p:animEffect transition="in" filter="wipe(left)">
                                          <p:cBhvr>
                                            <p:cTn id="97" dur="500"/>
                                            <p:tgtEl>
                                              <p:spTgt spid="34"/>
                                            </p:tgtEl>
                                          </p:cBhvr>
                                        </p:animEffect>
                                      </p:childTnLst>
                                    </p:cTn>
                                  </p:par>
                                  <p:par>
                                    <p:cTn id="98" presetID="18" presetClass="entr" presetSubtype="3"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strips(upRight)">
                                          <p:cBhvr>
                                            <p:cTn id="100" dur="500"/>
                                            <p:tgtEl>
                                              <p:spTgt spid="35"/>
                                            </p:tgtEl>
                                          </p:cBhvr>
                                        </p:animEffect>
                                      </p:childTnLst>
                                    </p:cTn>
                                  </p:par>
                                </p:childTnLst>
                              </p:cTn>
                            </p:par>
                            <p:par>
                              <p:cTn id="101" fill="hold">
                                <p:stCondLst>
                                  <p:cond delay="5500"/>
                                </p:stCondLst>
                                <p:childTnLst>
                                  <p:par>
                                    <p:cTn id="102" presetID="21" presetClass="entr" presetSubtype="1" fill="hold" grpId="0" nodeType="afterEffect">
                                      <p:stCondLst>
                                        <p:cond delay="0"/>
                                      </p:stCondLst>
                                      <p:childTnLst>
                                        <p:set>
                                          <p:cBhvr>
                                            <p:cTn id="103" dur="1" fill="hold">
                                              <p:stCondLst>
                                                <p:cond delay="0"/>
                                              </p:stCondLst>
                                            </p:cTn>
                                            <p:tgtEl>
                                              <p:spTgt spid="8"/>
                                            </p:tgtEl>
                                            <p:attrNameLst>
                                              <p:attrName>style.visibility</p:attrName>
                                            </p:attrNameLst>
                                          </p:cBhvr>
                                          <p:to>
                                            <p:strVal val="visible"/>
                                          </p:to>
                                        </p:set>
                                        <p:animEffect transition="in" filter="wheel(1)">
                                          <p:cBhvr>
                                            <p:cTn id="10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6" grpId="0" animBg="1"/>
          <p:bldP spid="17" grpId="0" animBg="1"/>
          <p:bldP spid="18" grpId="0" animBg="1"/>
          <p:bldP spid="19" grpId="0" animBg="1"/>
          <p:bldP spid="20" grpId="0" animBg="1"/>
          <p:bldP spid="21" grpId="0" animBg="1"/>
          <p:bldP spid="22" grpId="0"/>
          <p:bldP spid="23" grpId="0"/>
          <p:bldP spid="24" grpId="0"/>
          <p:bldP spid="25" grpId="0"/>
          <p:bldP spid="28" grpId="0"/>
          <p:bldP spid="29" grpId="0"/>
          <p:bldP spid="30" grpId="0"/>
          <p:bldP spid="32" grpId="0"/>
          <p:bldP spid="33" grpId="0"/>
          <p:bldP spid="34" grpId="0"/>
          <p:bldP spid="35"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 xmlns:a16="http://schemas.microsoft.com/office/drawing/2014/main" id="{86CE7D76-9924-4ECA-BE1A-62C457AB6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Shape 1452"/>
          <p:cNvSpPr/>
          <p:nvPr/>
        </p:nvSpPr>
        <p:spPr>
          <a:xfrm>
            <a:off x="854116" y="2165642"/>
            <a:ext cx="1719613" cy="1959152"/>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3" name="Shape 1454"/>
          <p:cNvSpPr/>
          <p:nvPr/>
        </p:nvSpPr>
        <p:spPr>
          <a:xfrm>
            <a:off x="2764613" y="2165642"/>
            <a:ext cx="1719614" cy="1959152"/>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4" name="Shape 1456"/>
          <p:cNvSpPr/>
          <p:nvPr/>
        </p:nvSpPr>
        <p:spPr>
          <a:xfrm>
            <a:off x="4659774" y="2165642"/>
            <a:ext cx="1719614" cy="1959152"/>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5" name="Shape 1458"/>
          <p:cNvSpPr/>
          <p:nvPr/>
        </p:nvSpPr>
        <p:spPr>
          <a:xfrm>
            <a:off x="6570271" y="2165642"/>
            <a:ext cx="1719614" cy="1959152"/>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6" name="Shape 1460"/>
          <p:cNvSpPr/>
          <p:nvPr/>
        </p:nvSpPr>
        <p:spPr>
          <a:xfrm>
            <a:off x="1080993" y="1536376"/>
            <a:ext cx="1265859" cy="126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latin typeface="微软雅黑" panose="020B0503020204020204" pitchFamily="34" charset="-122"/>
              <a:ea typeface="微软雅黑" panose="020B0503020204020204" pitchFamily="34" charset="-122"/>
            </a:endParaRPr>
          </a:p>
        </p:txBody>
      </p:sp>
      <p:grpSp>
        <p:nvGrpSpPr>
          <p:cNvPr id="7" name="Group 20"/>
          <p:cNvGrpSpPr/>
          <p:nvPr/>
        </p:nvGrpSpPr>
        <p:grpSpPr>
          <a:xfrm>
            <a:off x="1026816" y="1566550"/>
            <a:ext cx="355513" cy="355513"/>
            <a:chOff x="1369087" y="2088729"/>
            <a:chExt cx="474017" cy="474016"/>
          </a:xfrm>
        </p:grpSpPr>
        <p:sp>
          <p:nvSpPr>
            <p:cNvPr id="8" name="Shape 1463"/>
            <p:cNvSpPr/>
            <p:nvPr/>
          </p:nvSpPr>
          <p:spPr>
            <a:xfrm>
              <a:off x="1369087" y="2088729"/>
              <a:ext cx="474017" cy="474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a:miter lim="400000"/>
            </a:ln>
          </p:spPr>
          <p:txBody>
            <a:bodyPr lIns="19050" tIns="19050" rIns="19050" bIns="19050" anchor="ctr"/>
            <a:lstStyle/>
            <a:p>
              <a:pPr lvl="0"/>
              <a:endParaRPr sz="1300">
                <a:latin typeface="微软雅黑" panose="020B0503020204020204" pitchFamily="34" charset="-122"/>
                <a:ea typeface="微软雅黑" panose="020B0503020204020204" pitchFamily="34" charset="-122"/>
              </a:endParaRPr>
            </a:p>
          </p:txBody>
        </p:sp>
        <p:sp>
          <p:nvSpPr>
            <p:cNvPr id="9" name="Shape 1464"/>
            <p:cNvSpPr/>
            <p:nvPr/>
          </p:nvSpPr>
          <p:spPr>
            <a:xfrm>
              <a:off x="1477567" y="2232573"/>
              <a:ext cx="231656" cy="186335"/>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accent1"/>
            </a:solidFill>
            <a:ln w="12700">
              <a:miter lim="400000"/>
            </a:ln>
          </p:spPr>
          <p:txBody>
            <a:bodyPr lIns="0" tIns="0" rIns="0" bIns="0" anchor="ctr"/>
            <a:lstStyle/>
            <a:p>
              <a:pPr lvl="0"/>
              <a:endParaRPr sz="1300">
                <a:latin typeface="微软雅黑" panose="020B0503020204020204" pitchFamily="34" charset="-122"/>
                <a:ea typeface="微软雅黑" panose="020B0503020204020204" pitchFamily="34" charset="-122"/>
              </a:endParaRPr>
            </a:p>
          </p:txBody>
        </p:sp>
      </p:grpSp>
      <p:sp>
        <p:nvSpPr>
          <p:cNvPr id="10" name="Shape 1465"/>
          <p:cNvSpPr/>
          <p:nvPr/>
        </p:nvSpPr>
        <p:spPr>
          <a:xfrm>
            <a:off x="2991491" y="1536376"/>
            <a:ext cx="1265859" cy="126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latin typeface="微软雅黑" panose="020B0503020204020204" pitchFamily="34" charset="-122"/>
              <a:ea typeface="微软雅黑" panose="020B0503020204020204" pitchFamily="34" charset="-122"/>
            </a:endParaRPr>
          </a:p>
        </p:txBody>
      </p:sp>
      <p:sp>
        <p:nvSpPr>
          <p:cNvPr id="11" name="Shape 1468"/>
          <p:cNvSpPr/>
          <p:nvPr/>
        </p:nvSpPr>
        <p:spPr>
          <a:xfrm>
            <a:off x="4900054" y="1536479"/>
            <a:ext cx="1263266" cy="12632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latin typeface="微软雅黑" panose="020B0503020204020204" pitchFamily="34" charset="-122"/>
              <a:ea typeface="微软雅黑" panose="020B0503020204020204" pitchFamily="34" charset="-122"/>
            </a:endParaRPr>
          </a:p>
        </p:txBody>
      </p:sp>
      <p:sp>
        <p:nvSpPr>
          <p:cNvPr id="12" name="Shape 1471"/>
          <p:cNvSpPr/>
          <p:nvPr/>
        </p:nvSpPr>
        <p:spPr>
          <a:xfrm>
            <a:off x="6813783" y="1537672"/>
            <a:ext cx="1263266" cy="12632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latin typeface="微软雅黑" panose="020B0503020204020204" pitchFamily="34" charset="-122"/>
              <a:ea typeface="微软雅黑" panose="020B0503020204020204" pitchFamily="34" charset="-122"/>
            </a:endParaRPr>
          </a:p>
        </p:txBody>
      </p:sp>
      <p:grpSp>
        <p:nvGrpSpPr>
          <p:cNvPr id="13" name="Group 32"/>
          <p:cNvGrpSpPr/>
          <p:nvPr/>
        </p:nvGrpSpPr>
        <p:grpSpPr>
          <a:xfrm>
            <a:off x="2929943" y="1566549"/>
            <a:ext cx="355513" cy="355513"/>
            <a:chOff x="3906591" y="2088732"/>
            <a:chExt cx="474017" cy="474017"/>
          </a:xfrm>
        </p:grpSpPr>
        <p:sp>
          <p:nvSpPr>
            <p:cNvPr id="14" name="Shape 1474"/>
            <p:cNvSpPr/>
            <p:nvPr/>
          </p:nvSpPr>
          <p:spPr>
            <a:xfrm>
              <a:off x="3906591" y="2088732"/>
              <a:ext cx="474017" cy="4740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19050" tIns="19050" rIns="19050" bIns="19050" anchor="ctr"/>
            <a:lstStyle/>
            <a:p>
              <a:pPr lvl="0"/>
              <a:endParaRPr sz="1300">
                <a:latin typeface="微软雅黑" panose="020B0503020204020204" pitchFamily="34" charset="-122"/>
                <a:ea typeface="微软雅黑" panose="020B0503020204020204" pitchFamily="34" charset="-122"/>
              </a:endParaRPr>
            </a:p>
          </p:txBody>
        </p:sp>
        <p:grpSp>
          <p:nvGrpSpPr>
            <p:cNvPr id="15" name="Group 1479"/>
            <p:cNvGrpSpPr/>
            <p:nvPr/>
          </p:nvGrpSpPr>
          <p:grpSpPr>
            <a:xfrm>
              <a:off x="4031314" y="2211790"/>
              <a:ext cx="199171" cy="186335"/>
              <a:chOff x="0" y="0"/>
              <a:chExt cx="398340" cy="372667"/>
            </a:xfrm>
          </p:grpSpPr>
          <p:sp>
            <p:nvSpPr>
              <p:cNvPr id="16" name="Shape 1477"/>
              <p:cNvSpPr/>
              <p:nvPr/>
            </p:nvSpPr>
            <p:spPr>
              <a:xfrm>
                <a:off x="0" y="0"/>
                <a:ext cx="346395" cy="241984"/>
              </a:xfrm>
              <a:custGeom>
                <a:avLst/>
                <a:gdLst/>
                <a:ahLst/>
                <a:cxnLst>
                  <a:cxn ang="0">
                    <a:pos x="wd2" y="hd2"/>
                  </a:cxn>
                  <a:cxn ang="5400000">
                    <a:pos x="wd2" y="hd2"/>
                  </a:cxn>
                  <a:cxn ang="10800000">
                    <a:pos x="wd2" y="hd2"/>
                  </a:cxn>
                  <a:cxn ang="16200000">
                    <a:pos x="wd2" y="hd2"/>
                  </a:cxn>
                </a:cxnLst>
                <a:rect l="0" t="0" r="r" b="b"/>
                <a:pathLst>
                  <a:path w="21474" h="21420" extrusionOk="0">
                    <a:moveTo>
                      <a:pt x="21474" y="11049"/>
                    </a:moveTo>
                    <a:lnTo>
                      <a:pt x="18909" y="958"/>
                    </a:lnTo>
                    <a:cubicBezTo>
                      <a:pt x="18720" y="217"/>
                      <a:pt x="18164" y="-180"/>
                      <a:pt x="17669" y="79"/>
                    </a:cubicBezTo>
                    <a:lnTo>
                      <a:pt x="618" y="8962"/>
                    </a:lnTo>
                    <a:cubicBezTo>
                      <a:pt x="123" y="9221"/>
                      <a:pt x="-126" y="10036"/>
                      <a:pt x="64" y="10782"/>
                    </a:cubicBezTo>
                    <a:lnTo>
                      <a:pt x="2769" y="21420"/>
                    </a:lnTo>
                    <a:lnTo>
                      <a:pt x="2769" y="15715"/>
                    </a:lnTo>
                    <a:cubicBezTo>
                      <a:pt x="2769" y="13145"/>
                      <a:pt x="4209" y="11049"/>
                      <a:pt x="5979" y="11049"/>
                    </a:cubicBezTo>
                    <a:lnTo>
                      <a:pt x="10484" y="11049"/>
                    </a:lnTo>
                    <a:lnTo>
                      <a:pt x="15858" y="5663"/>
                    </a:lnTo>
                    <a:lnTo>
                      <a:pt x="18967" y="11049"/>
                    </a:lnTo>
                    <a:cubicBezTo>
                      <a:pt x="18967" y="11049"/>
                      <a:pt x="21474" y="11049"/>
                      <a:pt x="21474" y="11049"/>
                    </a:cubicBezTo>
                    <a:close/>
                  </a:path>
                </a:pathLst>
              </a:custGeom>
              <a:solidFill>
                <a:schemeClr val="accent1"/>
              </a:solidFill>
              <a:ln w="12700" cap="flat">
                <a:noFill/>
                <a:miter lim="400000"/>
              </a:ln>
              <a:effectLst/>
            </p:spPr>
            <p:txBody>
              <a:bodyPr wrap="square" lIns="0" tIns="0" rIns="0" bIns="0" numCol="1" anchor="ctr">
                <a:noAutofit/>
              </a:bodyPr>
              <a:lstStyle/>
              <a:p>
                <a:pPr lvl="0"/>
                <a:endParaRPr sz="1300">
                  <a:latin typeface="微软雅黑" panose="020B0503020204020204" pitchFamily="34" charset="-122"/>
                  <a:ea typeface="微软雅黑" panose="020B0503020204020204" pitchFamily="34" charset="-122"/>
                </a:endParaRPr>
              </a:p>
            </p:txBody>
          </p:sp>
          <p:sp>
            <p:nvSpPr>
              <p:cNvPr id="17" name="Shape 1478"/>
              <p:cNvSpPr/>
              <p:nvPr/>
            </p:nvSpPr>
            <p:spPr>
              <a:xfrm>
                <a:off x="74826" y="149651"/>
                <a:ext cx="323515" cy="223017"/>
              </a:xfrm>
              <a:custGeom>
                <a:avLst/>
                <a:gdLst/>
                <a:ahLst/>
                <a:cxnLst>
                  <a:cxn ang="0">
                    <a:pos x="wd2" y="hd2"/>
                  </a:cxn>
                  <a:cxn ang="5400000">
                    <a:pos x="wd2" y="hd2"/>
                  </a:cxn>
                  <a:cxn ang="10800000">
                    <a:pos x="wd2" y="hd2"/>
                  </a:cxn>
                  <a:cxn ang="16200000">
                    <a:pos x="wd2" y="hd2"/>
                  </a:cxn>
                </a:cxnLst>
                <a:rect l="0" t="0" r="r" b="b"/>
                <a:pathLst>
                  <a:path w="21600" h="21600" extrusionOk="0">
                    <a:moveTo>
                      <a:pt x="20571" y="0"/>
                    </a:moveTo>
                    <a:lnTo>
                      <a:pt x="1028" y="0"/>
                    </a:lnTo>
                    <a:cubicBezTo>
                      <a:pt x="460" y="0"/>
                      <a:pt x="0" y="708"/>
                      <a:pt x="0" y="1571"/>
                    </a:cubicBezTo>
                    <a:lnTo>
                      <a:pt x="0" y="20029"/>
                    </a:lnTo>
                    <a:cubicBezTo>
                      <a:pt x="0" y="20897"/>
                      <a:pt x="460" y="21600"/>
                      <a:pt x="1028" y="21600"/>
                    </a:cubicBezTo>
                    <a:lnTo>
                      <a:pt x="20571" y="21600"/>
                    </a:lnTo>
                    <a:cubicBezTo>
                      <a:pt x="21140" y="21600"/>
                      <a:pt x="21600" y="20897"/>
                      <a:pt x="21600" y="20029"/>
                    </a:cubicBezTo>
                    <a:lnTo>
                      <a:pt x="21600" y="1571"/>
                    </a:lnTo>
                    <a:cubicBezTo>
                      <a:pt x="21600" y="708"/>
                      <a:pt x="21140" y="0"/>
                      <a:pt x="20571" y="0"/>
                    </a:cubicBezTo>
                    <a:close/>
                  </a:path>
                </a:pathLst>
              </a:custGeom>
              <a:solidFill>
                <a:schemeClr val="accent1"/>
              </a:solidFill>
              <a:ln w="12700" cap="flat">
                <a:noFill/>
                <a:miter lim="400000"/>
              </a:ln>
              <a:effectLst/>
            </p:spPr>
            <p:txBody>
              <a:bodyPr wrap="square" lIns="0" tIns="0" rIns="0" bIns="0" numCol="1" anchor="ctr">
                <a:noAutofit/>
              </a:bodyPr>
              <a:lstStyle/>
              <a:p>
                <a:pPr lvl="0"/>
                <a:endParaRPr sz="1300">
                  <a:latin typeface="微软雅黑" panose="020B0503020204020204" pitchFamily="34" charset="-122"/>
                  <a:ea typeface="微软雅黑" panose="020B0503020204020204" pitchFamily="34" charset="-122"/>
                </a:endParaRPr>
              </a:p>
            </p:txBody>
          </p:sp>
        </p:grpSp>
      </p:grpSp>
      <p:grpSp>
        <p:nvGrpSpPr>
          <p:cNvPr id="18" name="Group 40"/>
          <p:cNvGrpSpPr/>
          <p:nvPr/>
        </p:nvGrpSpPr>
        <p:grpSpPr>
          <a:xfrm>
            <a:off x="6746224" y="1566549"/>
            <a:ext cx="355513" cy="355513"/>
            <a:chOff x="8994965" y="2088732"/>
            <a:chExt cx="474017" cy="474017"/>
          </a:xfrm>
        </p:grpSpPr>
        <p:sp>
          <p:nvSpPr>
            <p:cNvPr id="19" name="Shape 1476"/>
            <p:cNvSpPr/>
            <p:nvPr/>
          </p:nvSpPr>
          <p:spPr>
            <a:xfrm>
              <a:off x="8994965" y="2088732"/>
              <a:ext cx="474017" cy="4740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19050" tIns="19050" rIns="19050" bIns="19050" anchor="ctr"/>
            <a:lstStyle/>
            <a:p>
              <a:pPr lvl="0"/>
              <a:endParaRPr sz="1300">
                <a:latin typeface="微软雅黑" panose="020B0503020204020204" pitchFamily="34" charset="-122"/>
                <a:ea typeface="微软雅黑" panose="020B0503020204020204" pitchFamily="34" charset="-122"/>
              </a:endParaRPr>
            </a:p>
          </p:txBody>
        </p:sp>
        <p:sp>
          <p:nvSpPr>
            <p:cNvPr id="20" name="Shape 1481"/>
            <p:cNvSpPr/>
            <p:nvPr/>
          </p:nvSpPr>
          <p:spPr>
            <a:xfrm>
              <a:off x="9132223" y="2211790"/>
              <a:ext cx="194606" cy="186335"/>
            </a:xfrm>
            <a:custGeom>
              <a:avLst/>
              <a:gdLst/>
              <a:ahLst/>
              <a:cxnLst>
                <a:cxn ang="0">
                  <a:pos x="wd2" y="hd2"/>
                </a:cxn>
                <a:cxn ang="5400000">
                  <a:pos x="wd2" y="hd2"/>
                </a:cxn>
                <a:cxn ang="10800000">
                  <a:pos x="wd2" y="hd2"/>
                </a:cxn>
                <a:cxn ang="16200000">
                  <a:pos x="wd2" y="hd2"/>
                </a:cxn>
              </a:cxnLst>
              <a:rect l="0" t="0" r="r" b="b"/>
              <a:pathLst>
                <a:path w="21600" h="21600" extrusionOk="0">
                  <a:moveTo>
                    <a:pt x="16913" y="16137"/>
                  </a:moveTo>
                  <a:cubicBezTo>
                    <a:pt x="14080" y="15059"/>
                    <a:pt x="13176" y="14150"/>
                    <a:pt x="13176" y="12203"/>
                  </a:cubicBezTo>
                  <a:cubicBezTo>
                    <a:pt x="13176" y="11034"/>
                    <a:pt x="14040" y="11415"/>
                    <a:pt x="14419" y="9274"/>
                  </a:cubicBezTo>
                  <a:cubicBezTo>
                    <a:pt x="14577" y="8387"/>
                    <a:pt x="15341" y="9261"/>
                    <a:pt x="15487" y="7233"/>
                  </a:cubicBezTo>
                  <a:cubicBezTo>
                    <a:pt x="15487" y="6425"/>
                    <a:pt x="15071" y="6224"/>
                    <a:pt x="15071" y="6224"/>
                  </a:cubicBezTo>
                  <a:cubicBezTo>
                    <a:pt x="15071" y="6224"/>
                    <a:pt x="15283" y="5028"/>
                    <a:pt x="15366" y="4109"/>
                  </a:cubicBezTo>
                  <a:cubicBezTo>
                    <a:pt x="15468" y="2962"/>
                    <a:pt x="14731" y="0"/>
                    <a:pt x="10800" y="0"/>
                  </a:cubicBezTo>
                  <a:cubicBezTo>
                    <a:pt x="6869" y="0"/>
                    <a:pt x="6131" y="2962"/>
                    <a:pt x="6234" y="4109"/>
                  </a:cubicBezTo>
                  <a:cubicBezTo>
                    <a:pt x="6317" y="5028"/>
                    <a:pt x="6529" y="6224"/>
                    <a:pt x="6529" y="6224"/>
                  </a:cubicBezTo>
                  <a:cubicBezTo>
                    <a:pt x="6529" y="6224"/>
                    <a:pt x="6113" y="6425"/>
                    <a:pt x="6113" y="7233"/>
                  </a:cubicBezTo>
                  <a:cubicBezTo>
                    <a:pt x="6258" y="9261"/>
                    <a:pt x="7022" y="8387"/>
                    <a:pt x="7179" y="9274"/>
                  </a:cubicBezTo>
                  <a:cubicBezTo>
                    <a:pt x="7560" y="11415"/>
                    <a:pt x="8424" y="11034"/>
                    <a:pt x="8424" y="12203"/>
                  </a:cubicBezTo>
                  <a:cubicBezTo>
                    <a:pt x="8424" y="14150"/>
                    <a:pt x="7520" y="15059"/>
                    <a:pt x="4687" y="16137"/>
                  </a:cubicBezTo>
                  <a:cubicBezTo>
                    <a:pt x="1846" y="17219"/>
                    <a:pt x="0" y="18321"/>
                    <a:pt x="0" y="19073"/>
                  </a:cubicBezTo>
                  <a:cubicBezTo>
                    <a:pt x="0" y="19825"/>
                    <a:pt x="0" y="21600"/>
                    <a:pt x="0" y="21600"/>
                  </a:cubicBezTo>
                  <a:lnTo>
                    <a:pt x="10800" y="21600"/>
                  </a:lnTo>
                  <a:lnTo>
                    <a:pt x="21600" y="21600"/>
                  </a:lnTo>
                  <a:cubicBezTo>
                    <a:pt x="21600" y="21600"/>
                    <a:pt x="21600" y="19825"/>
                    <a:pt x="21600" y="19073"/>
                  </a:cubicBezTo>
                  <a:cubicBezTo>
                    <a:pt x="21600" y="18321"/>
                    <a:pt x="19754" y="17219"/>
                    <a:pt x="16913" y="16137"/>
                  </a:cubicBezTo>
                  <a:close/>
                </a:path>
              </a:pathLst>
            </a:custGeom>
            <a:solidFill>
              <a:schemeClr val="accent1"/>
            </a:solidFill>
            <a:ln w="12700">
              <a:miter lim="400000"/>
            </a:ln>
          </p:spPr>
          <p:txBody>
            <a:bodyPr lIns="0" tIns="0" rIns="0" bIns="0" anchor="ctr"/>
            <a:lstStyle/>
            <a:p>
              <a:pPr lvl="0"/>
              <a:endParaRPr sz="1300">
                <a:latin typeface="微软雅黑" panose="020B0503020204020204" pitchFamily="34" charset="-122"/>
                <a:ea typeface="微软雅黑" panose="020B0503020204020204" pitchFamily="34" charset="-122"/>
              </a:endParaRPr>
            </a:p>
          </p:txBody>
        </p:sp>
      </p:grpSp>
      <p:sp>
        <p:nvSpPr>
          <p:cNvPr id="21" name="Text Placeholder 5"/>
          <p:cNvSpPr txBox="1">
            <a:spLocks/>
          </p:cNvSpPr>
          <p:nvPr/>
        </p:nvSpPr>
        <p:spPr>
          <a:xfrm>
            <a:off x="1052796" y="1952599"/>
            <a:ext cx="1274115" cy="433415"/>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400" b="1" dirty="0">
                <a:solidFill>
                  <a:schemeClr val="bg1"/>
                </a:solidFill>
                <a:latin typeface="微软雅黑" panose="020B0503020204020204" pitchFamily="34" charset="-122"/>
                <a:ea typeface="微软雅黑" panose="020B0503020204020204" pitchFamily="34" charset="-122"/>
              </a:rPr>
              <a:t>原子性</a:t>
            </a:r>
            <a:r>
              <a:rPr lang="en-US" altLang="zh-CN" sz="1400" b="1" dirty="0">
                <a:solidFill>
                  <a:schemeClr val="bg1"/>
                </a:solidFill>
                <a:latin typeface="微软雅黑" panose="020B0503020204020204" pitchFamily="34" charset="-122"/>
                <a:ea typeface="微软雅黑" panose="020B0503020204020204" pitchFamily="34" charset="-122"/>
              </a:rPr>
              <a:t>Atomicity</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2" name="Text Placeholder 6"/>
          <p:cNvSpPr txBox="1">
            <a:spLocks/>
          </p:cNvSpPr>
          <p:nvPr/>
        </p:nvSpPr>
        <p:spPr>
          <a:xfrm>
            <a:off x="943244" y="3006179"/>
            <a:ext cx="1540524" cy="850643"/>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zh-CN" altLang="en-US" sz="1050" dirty="0">
                <a:solidFill>
                  <a:schemeClr val="tx1">
                    <a:lumMod val="75000"/>
                    <a:lumOff val="25000"/>
                  </a:schemeClr>
                </a:solidFill>
                <a:latin typeface="微软雅黑" pitchFamily="34" charset="-122"/>
                <a:ea typeface="微软雅黑" pitchFamily="34" charset="-122"/>
              </a:rPr>
              <a:t>整个操作必须被完成或者终止，事务不能被部分成功完成。</a:t>
            </a:r>
            <a:endParaRPr lang="en-US" altLang="zh-CN" sz="1050" dirty="0">
              <a:solidFill>
                <a:schemeClr val="tx1">
                  <a:lumMod val="75000"/>
                  <a:lumOff val="25000"/>
                </a:schemeClr>
              </a:solidFill>
              <a:latin typeface="微软雅黑" pitchFamily="34" charset="-122"/>
              <a:ea typeface="微软雅黑" pitchFamily="34" charset="-122"/>
            </a:endParaRPr>
          </a:p>
        </p:txBody>
      </p:sp>
      <p:sp>
        <p:nvSpPr>
          <p:cNvPr id="23" name="Text Placeholder 5"/>
          <p:cNvSpPr txBox="1">
            <a:spLocks/>
          </p:cNvSpPr>
          <p:nvPr/>
        </p:nvSpPr>
        <p:spPr>
          <a:xfrm>
            <a:off x="3057331" y="1952599"/>
            <a:ext cx="1184986" cy="43341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一致性</a:t>
            </a:r>
            <a:r>
              <a:rPr lang="en-US" altLang="zh-CN" sz="1400" b="1" dirty="0">
                <a:solidFill>
                  <a:schemeClr val="bg1"/>
                </a:solidFill>
                <a:latin typeface="微软雅黑" panose="020B0503020204020204" pitchFamily="34" charset="-122"/>
                <a:ea typeface="微软雅黑" panose="020B0503020204020204" pitchFamily="34" charset="-122"/>
              </a:rPr>
              <a:t>Consistency</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4" name="Text Placeholder 5"/>
          <p:cNvSpPr txBox="1">
            <a:spLocks/>
          </p:cNvSpPr>
          <p:nvPr/>
        </p:nvSpPr>
        <p:spPr>
          <a:xfrm>
            <a:off x="6878326" y="1952599"/>
            <a:ext cx="1184986" cy="43341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持久性</a:t>
            </a:r>
            <a:r>
              <a:rPr lang="en-US" altLang="zh-CN" sz="1400" b="1" dirty="0">
                <a:solidFill>
                  <a:schemeClr val="bg1"/>
                </a:solidFill>
                <a:latin typeface="微软雅黑" panose="020B0503020204020204" pitchFamily="34" charset="-122"/>
                <a:ea typeface="微软雅黑" panose="020B0503020204020204" pitchFamily="34" charset="-122"/>
              </a:rPr>
              <a:t>Durability</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5" name="Text Placeholder 6"/>
          <p:cNvSpPr txBox="1">
            <a:spLocks/>
          </p:cNvSpPr>
          <p:nvPr/>
        </p:nvSpPr>
        <p:spPr>
          <a:xfrm>
            <a:off x="2943703" y="3006179"/>
            <a:ext cx="1361434" cy="850643"/>
          </a:xfrm>
          <a:prstGeom prst="rect">
            <a:avLst/>
          </a:prstGeom>
        </p:spPr>
        <p:txBody>
          <a:bodyPr vert="horz" lIns="0" tIns="0" rIns="0" bIns="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sz="1050" dirty="0">
                <a:solidFill>
                  <a:schemeClr val="tx1">
                    <a:lumMod val="75000"/>
                    <a:lumOff val="25000"/>
                  </a:schemeClr>
                </a:solidFill>
                <a:latin typeface="微软雅黑" pitchFamily="34" charset="-122"/>
                <a:ea typeface="微软雅黑" pitchFamily="34" charset="-122"/>
              </a:rPr>
              <a:t>事务把资源从一个一致状态带至另一个一致</a:t>
            </a:r>
            <a:r>
              <a:rPr lang="zh-CN" altLang="en-US" sz="1050" dirty="0" smtClean="0">
                <a:solidFill>
                  <a:schemeClr val="tx1">
                    <a:lumMod val="75000"/>
                    <a:lumOff val="25000"/>
                  </a:schemeClr>
                </a:solidFill>
                <a:latin typeface="微软雅黑" pitchFamily="34" charset="-122"/>
                <a:ea typeface="微软雅黑" pitchFamily="34" charset="-122"/>
              </a:rPr>
              <a:t>状态。</a:t>
            </a:r>
            <a:endParaRPr lang="en-US" altLang="zh-CN" sz="1050" dirty="0">
              <a:solidFill>
                <a:schemeClr val="tx1">
                  <a:lumMod val="75000"/>
                  <a:lumOff val="25000"/>
                </a:schemeClr>
              </a:solidFill>
              <a:latin typeface="微软雅黑" pitchFamily="34" charset="-122"/>
              <a:ea typeface="微软雅黑" pitchFamily="34" charset="-122"/>
            </a:endParaRPr>
          </a:p>
        </p:txBody>
      </p:sp>
      <p:sp>
        <p:nvSpPr>
          <p:cNvPr id="26" name="Text Placeholder 6"/>
          <p:cNvSpPr txBox="1">
            <a:spLocks/>
          </p:cNvSpPr>
          <p:nvPr/>
        </p:nvSpPr>
        <p:spPr>
          <a:xfrm>
            <a:off x="4847237" y="3006179"/>
            <a:ext cx="1361434" cy="850643"/>
          </a:xfrm>
          <a:prstGeom prst="rect">
            <a:avLst/>
          </a:prstGeom>
        </p:spPr>
        <p:txBody>
          <a:bodyPr vert="horz" lIns="0" tIns="0" rIns="0" bIns="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sz="1050" dirty="0">
                <a:solidFill>
                  <a:schemeClr val="tx1">
                    <a:lumMod val="75000"/>
                    <a:lumOff val="25000"/>
                  </a:schemeClr>
                </a:solidFill>
                <a:latin typeface="微软雅黑" pitchFamily="34" charset="-122"/>
                <a:ea typeface="微软雅黑" pitchFamily="34" charset="-122"/>
              </a:rPr>
              <a:t>事务在提交前，一个事务的效果不能被其他事物看到。</a:t>
            </a:r>
            <a:endParaRPr lang="zh-CN" altLang="en-US" sz="1050" dirty="0">
              <a:solidFill>
                <a:schemeClr val="tx1">
                  <a:lumMod val="75000"/>
                  <a:lumOff val="25000"/>
                </a:schemeClr>
              </a:solidFill>
              <a:latin typeface="微软雅黑" pitchFamily="34" charset="-122"/>
              <a:ea typeface="微软雅黑" pitchFamily="34" charset="-122"/>
            </a:endParaRPr>
          </a:p>
        </p:txBody>
      </p:sp>
      <p:sp>
        <p:nvSpPr>
          <p:cNvPr id="27" name="Text Placeholder 6"/>
          <p:cNvSpPr txBox="1">
            <a:spLocks/>
          </p:cNvSpPr>
          <p:nvPr/>
        </p:nvSpPr>
        <p:spPr>
          <a:xfrm>
            <a:off x="6764698" y="3006179"/>
            <a:ext cx="1361434" cy="850643"/>
          </a:xfrm>
          <a:prstGeom prst="rect">
            <a:avLst/>
          </a:prstGeom>
        </p:spPr>
        <p:txBody>
          <a:bodyPr vert="horz" lIns="0" tIns="0" rIns="0" bIns="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sz="1050" dirty="0">
                <a:solidFill>
                  <a:schemeClr val="tx1">
                    <a:lumMod val="75000"/>
                    <a:lumOff val="25000"/>
                  </a:schemeClr>
                </a:solidFill>
                <a:latin typeface="微软雅黑" pitchFamily="34" charset="-122"/>
                <a:ea typeface="微软雅黑" pitchFamily="34" charset="-122"/>
              </a:rPr>
              <a:t>提交的事务做的改变是持久的，且必须能在系统失败时幸存或者恢复。</a:t>
            </a:r>
            <a:endParaRPr lang="zh-CN" altLang="en-US" sz="1050" dirty="0">
              <a:solidFill>
                <a:schemeClr val="tx1">
                  <a:lumMod val="75000"/>
                  <a:lumOff val="25000"/>
                </a:schemeClr>
              </a:solidFill>
              <a:latin typeface="微软雅黑" pitchFamily="34" charset="-122"/>
              <a:ea typeface="微软雅黑" pitchFamily="34" charset="-122"/>
            </a:endParaRPr>
          </a:p>
        </p:txBody>
      </p:sp>
      <p:sp>
        <p:nvSpPr>
          <p:cNvPr id="29" name="Text Placeholder 5"/>
          <p:cNvSpPr txBox="1">
            <a:spLocks/>
          </p:cNvSpPr>
          <p:nvPr/>
        </p:nvSpPr>
        <p:spPr>
          <a:xfrm>
            <a:off x="4960864" y="1952599"/>
            <a:ext cx="1184986" cy="43341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隔离性</a:t>
            </a:r>
            <a:r>
              <a:rPr lang="en-US" altLang="zh-CN" sz="1400" b="1" dirty="0">
                <a:solidFill>
                  <a:schemeClr val="bg1"/>
                </a:solidFill>
                <a:latin typeface="微软雅黑" panose="020B0503020204020204" pitchFamily="34" charset="-122"/>
                <a:ea typeface="微软雅黑" panose="020B0503020204020204" pitchFamily="34" charset="-122"/>
              </a:rPr>
              <a:t>Isolation</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30" name="Shape 1475"/>
          <p:cNvSpPr/>
          <p:nvPr/>
        </p:nvSpPr>
        <p:spPr>
          <a:xfrm>
            <a:off x="4838084" y="1566549"/>
            <a:ext cx="355513" cy="3555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32" name="Shape 1480"/>
          <p:cNvSpPr/>
          <p:nvPr/>
        </p:nvSpPr>
        <p:spPr>
          <a:xfrm>
            <a:off x="4945719" y="1658843"/>
            <a:ext cx="139760" cy="139751"/>
          </a:xfrm>
          <a:custGeom>
            <a:avLst/>
            <a:gdLst/>
            <a:ahLst/>
            <a:cxnLst>
              <a:cxn ang="0">
                <a:pos x="wd2" y="hd2"/>
              </a:cxn>
              <a:cxn ang="5400000">
                <a:pos x="wd2" y="hd2"/>
              </a:cxn>
              <a:cxn ang="10800000">
                <a:pos x="wd2" y="hd2"/>
              </a:cxn>
              <a:cxn ang="16200000">
                <a:pos x="wd2" y="hd2"/>
              </a:cxn>
            </a:cxnLst>
            <a:rect l="0" t="0" r="r" b="b"/>
            <a:pathLst>
              <a:path w="21600" h="21600" extrusionOk="0">
                <a:moveTo>
                  <a:pt x="18843" y="20435"/>
                </a:moveTo>
                <a:cubicBezTo>
                  <a:pt x="17964" y="20435"/>
                  <a:pt x="17252" y="19721"/>
                  <a:pt x="17252" y="18844"/>
                </a:cubicBezTo>
                <a:cubicBezTo>
                  <a:pt x="17252" y="17964"/>
                  <a:pt x="17964" y="17253"/>
                  <a:pt x="18843" y="17253"/>
                </a:cubicBezTo>
                <a:cubicBezTo>
                  <a:pt x="19721" y="17253"/>
                  <a:pt x="20434" y="17964"/>
                  <a:pt x="20434" y="18844"/>
                </a:cubicBezTo>
                <a:cubicBezTo>
                  <a:pt x="20434" y="19721"/>
                  <a:pt x="19721" y="20435"/>
                  <a:pt x="18843" y="20435"/>
                </a:cubicBezTo>
                <a:close/>
                <a:moveTo>
                  <a:pt x="12390" y="18844"/>
                </a:moveTo>
                <a:cubicBezTo>
                  <a:pt x="12390" y="19721"/>
                  <a:pt x="11679" y="20435"/>
                  <a:pt x="10801" y="20435"/>
                </a:cubicBezTo>
                <a:cubicBezTo>
                  <a:pt x="9922" y="20435"/>
                  <a:pt x="9210" y="19721"/>
                  <a:pt x="9210" y="18844"/>
                </a:cubicBezTo>
                <a:cubicBezTo>
                  <a:pt x="9210" y="17964"/>
                  <a:pt x="9922" y="17253"/>
                  <a:pt x="10801" y="17253"/>
                </a:cubicBezTo>
                <a:cubicBezTo>
                  <a:pt x="11679" y="17253"/>
                  <a:pt x="12390" y="17964"/>
                  <a:pt x="12390" y="18844"/>
                </a:cubicBezTo>
                <a:close/>
                <a:moveTo>
                  <a:pt x="9210" y="2756"/>
                </a:moveTo>
                <a:cubicBezTo>
                  <a:pt x="9210" y="1879"/>
                  <a:pt x="9922" y="1165"/>
                  <a:pt x="10801" y="1165"/>
                </a:cubicBezTo>
                <a:cubicBezTo>
                  <a:pt x="11679" y="1165"/>
                  <a:pt x="12390" y="1879"/>
                  <a:pt x="12390" y="2756"/>
                </a:cubicBezTo>
                <a:cubicBezTo>
                  <a:pt x="12390" y="3636"/>
                  <a:pt x="11679" y="4347"/>
                  <a:pt x="10801" y="4347"/>
                </a:cubicBezTo>
                <a:cubicBezTo>
                  <a:pt x="9922" y="4347"/>
                  <a:pt x="9210" y="3636"/>
                  <a:pt x="9210" y="2756"/>
                </a:cubicBezTo>
                <a:close/>
                <a:moveTo>
                  <a:pt x="4348" y="18844"/>
                </a:moveTo>
                <a:cubicBezTo>
                  <a:pt x="4348" y="19721"/>
                  <a:pt x="3636" y="20435"/>
                  <a:pt x="2757" y="20435"/>
                </a:cubicBezTo>
                <a:cubicBezTo>
                  <a:pt x="1879" y="20435"/>
                  <a:pt x="1168" y="19721"/>
                  <a:pt x="1168" y="18844"/>
                </a:cubicBezTo>
                <a:cubicBezTo>
                  <a:pt x="1168" y="17964"/>
                  <a:pt x="1879" y="17253"/>
                  <a:pt x="2757" y="17253"/>
                </a:cubicBezTo>
                <a:cubicBezTo>
                  <a:pt x="3636" y="17253"/>
                  <a:pt x="4348" y="17964"/>
                  <a:pt x="4348" y="18844"/>
                </a:cubicBezTo>
                <a:close/>
                <a:moveTo>
                  <a:pt x="19934" y="16312"/>
                </a:moveTo>
                <a:lnTo>
                  <a:pt x="19934" y="13672"/>
                </a:lnTo>
                <a:cubicBezTo>
                  <a:pt x="19934" y="12078"/>
                  <a:pt x="18879" y="9707"/>
                  <a:pt x="15971" y="9707"/>
                </a:cubicBezTo>
                <a:lnTo>
                  <a:pt x="13673" y="9707"/>
                </a:lnTo>
                <a:cubicBezTo>
                  <a:pt x="12050" y="9707"/>
                  <a:pt x="11899" y="8913"/>
                  <a:pt x="11892" y="8503"/>
                </a:cubicBezTo>
                <a:lnTo>
                  <a:pt x="11892" y="5288"/>
                </a:lnTo>
                <a:cubicBezTo>
                  <a:pt x="12872" y="4867"/>
                  <a:pt x="13558" y="3893"/>
                  <a:pt x="13558" y="2756"/>
                </a:cubicBezTo>
                <a:cubicBezTo>
                  <a:pt x="13558" y="1234"/>
                  <a:pt x="12323" y="0"/>
                  <a:pt x="10801" y="0"/>
                </a:cubicBezTo>
                <a:cubicBezTo>
                  <a:pt x="9277" y="0"/>
                  <a:pt x="8043" y="1234"/>
                  <a:pt x="8043" y="2756"/>
                </a:cubicBezTo>
                <a:cubicBezTo>
                  <a:pt x="8043" y="3893"/>
                  <a:pt x="8730" y="4867"/>
                  <a:pt x="9709" y="5288"/>
                </a:cubicBezTo>
                <a:lnTo>
                  <a:pt x="9709" y="8503"/>
                </a:lnTo>
                <a:cubicBezTo>
                  <a:pt x="9709" y="8799"/>
                  <a:pt x="9623" y="9707"/>
                  <a:pt x="7927" y="9707"/>
                </a:cubicBezTo>
                <a:lnTo>
                  <a:pt x="5631" y="9707"/>
                </a:lnTo>
                <a:cubicBezTo>
                  <a:pt x="2723" y="9707"/>
                  <a:pt x="1666" y="12078"/>
                  <a:pt x="1666" y="13672"/>
                </a:cubicBezTo>
                <a:lnTo>
                  <a:pt x="1666" y="16312"/>
                </a:lnTo>
                <a:cubicBezTo>
                  <a:pt x="686" y="16733"/>
                  <a:pt x="0" y="17707"/>
                  <a:pt x="0" y="18844"/>
                </a:cubicBezTo>
                <a:cubicBezTo>
                  <a:pt x="0" y="20366"/>
                  <a:pt x="1235" y="21600"/>
                  <a:pt x="2757" y="21600"/>
                </a:cubicBezTo>
                <a:cubicBezTo>
                  <a:pt x="4280" y="21600"/>
                  <a:pt x="5516" y="20366"/>
                  <a:pt x="5516" y="18844"/>
                </a:cubicBezTo>
                <a:cubicBezTo>
                  <a:pt x="5516" y="17707"/>
                  <a:pt x="4828" y="16733"/>
                  <a:pt x="3849" y="16312"/>
                </a:cubicBezTo>
                <a:lnTo>
                  <a:pt x="3849" y="13672"/>
                </a:lnTo>
                <a:cubicBezTo>
                  <a:pt x="3849" y="13376"/>
                  <a:pt x="3935" y="11890"/>
                  <a:pt x="5631" y="11890"/>
                </a:cubicBezTo>
                <a:lnTo>
                  <a:pt x="7927" y="11890"/>
                </a:lnTo>
                <a:cubicBezTo>
                  <a:pt x="8626" y="11890"/>
                  <a:pt x="9214" y="11785"/>
                  <a:pt x="9709" y="11608"/>
                </a:cubicBezTo>
                <a:lnTo>
                  <a:pt x="9709" y="16312"/>
                </a:lnTo>
                <a:cubicBezTo>
                  <a:pt x="8730" y="16733"/>
                  <a:pt x="8043" y="17707"/>
                  <a:pt x="8043" y="18844"/>
                </a:cubicBezTo>
                <a:cubicBezTo>
                  <a:pt x="8043" y="20366"/>
                  <a:pt x="9277" y="21600"/>
                  <a:pt x="10801" y="21600"/>
                </a:cubicBezTo>
                <a:cubicBezTo>
                  <a:pt x="12323" y="21600"/>
                  <a:pt x="13558" y="20366"/>
                  <a:pt x="13558" y="18844"/>
                </a:cubicBezTo>
                <a:cubicBezTo>
                  <a:pt x="13558" y="17707"/>
                  <a:pt x="12872" y="16733"/>
                  <a:pt x="11892" y="16312"/>
                </a:cubicBezTo>
                <a:lnTo>
                  <a:pt x="11892" y="11608"/>
                </a:lnTo>
                <a:cubicBezTo>
                  <a:pt x="12388" y="11785"/>
                  <a:pt x="12975" y="11890"/>
                  <a:pt x="13673" y="11890"/>
                </a:cubicBezTo>
                <a:lnTo>
                  <a:pt x="15971" y="11890"/>
                </a:lnTo>
                <a:cubicBezTo>
                  <a:pt x="17592" y="11890"/>
                  <a:pt x="17743" y="13263"/>
                  <a:pt x="17751" y="13672"/>
                </a:cubicBezTo>
                <a:lnTo>
                  <a:pt x="17751" y="16312"/>
                </a:lnTo>
                <a:cubicBezTo>
                  <a:pt x="16772" y="16733"/>
                  <a:pt x="16086" y="17707"/>
                  <a:pt x="16086" y="18844"/>
                </a:cubicBezTo>
                <a:cubicBezTo>
                  <a:pt x="16086" y="20366"/>
                  <a:pt x="17320" y="21600"/>
                  <a:pt x="18843" y="21600"/>
                </a:cubicBezTo>
                <a:cubicBezTo>
                  <a:pt x="20366" y="21600"/>
                  <a:pt x="21600" y="20366"/>
                  <a:pt x="21600" y="18844"/>
                </a:cubicBezTo>
                <a:cubicBezTo>
                  <a:pt x="21600" y="17707"/>
                  <a:pt x="20914" y="16733"/>
                  <a:pt x="19934" y="16312"/>
                </a:cubicBezTo>
                <a:close/>
              </a:path>
            </a:pathLst>
          </a:custGeom>
          <a:solidFill>
            <a:schemeClr val="accent1"/>
          </a:solidFill>
          <a:ln w="12700">
            <a:miter lim="400000"/>
          </a:ln>
        </p:spPr>
        <p:txBody>
          <a:bodyPr lIns="0" tIns="0" rIns="0" bIns="0" anchor="ctr"/>
          <a:lstStyle/>
          <a:p>
            <a:pPr lvl="0"/>
            <a:endParaRPr sz="1300">
              <a:latin typeface="微软雅黑" panose="020B0503020204020204" pitchFamily="34" charset="-122"/>
              <a:ea typeface="微软雅黑" panose="020B0503020204020204" pitchFamily="34" charset="-122"/>
            </a:endParaRPr>
          </a:p>
        </p:txBody>
      </p:sp>
      <p:sp>
        <p:nvSpPr>
          <p:cNvPr id="34" name="Title 1"/>
          <p:cNvSpPr txBox="1">
            <a:spLocks/>
          </p:cNvSpPr>
          <p:nvPr/>
        </p:nvSpPr>
        <p:spPr>
          <a:xfrm>
            <a:off x="857880" y="200199"/>
            <a:ext cx="339947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Oracle</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事务特性（</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Transaction</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TextBox 27"/>
          <p:cNvSpPr txBox="1"/>
          <p:nvPr/>
        </p:nvSpPr>
        <p:spPr>
          <a:xfrm>
            <a:off x="854116" y="771550"/>
            <a:ext cx="7216527" cy="646331"/>
          </a:xfrm>
          <a:prstGeom prst="rect">
            <a:avLst/>
          </a:prstGeom>
          <a:noFill/>
        </p:spPr>
        <p:txBody>
          <a:bodyPr wrap="none" rtlCol="0">
            <a:spAutoFit/>
          </a:bodyPr>
          <a:lstStyle/>
          <a:p>
            <a:pPr marL="171450" indent="-171450">
              <a:buFont typeface="Arial" pitchFamily="34" charset="0"/>
              <a:buChar char="•"/>
            </a:pPr>
            <a:r>
              <a:rPr lang="zh-CN" altLang="en-US" sz="1200" dirty="0" smtClean="0"/>
              <a:t>事务</a:t>
            </a:r>
            <a:r>
              <a:rPr lang="zh-CN" altLang="zh-CN" sz="1200" dirty="0" smtClean="0"/>
              <a:t>是</a:t>
            </a:r>
            <a:r>
              <a:rPr lang="zh-CN" altLang="zh-CN" sz="1200" dirty="0"/>
              <a:t>不可分割的一系列数据库操作，这些操作要么整体成功，要么整体失败。</a:t>
            </a:r>
          </a:p>
          <a:p>
            <a:pPr marL="171450" indent="-171450">
              <a:buFont typeface="Arial" pitchFamily="34" charset="0"/>
              <a:buChar char="•"/>
            </a:pPr>
            <a:r>
              <a:rPr lang="en-US" altLang="zh-CN" sz="1200" dirty="0"/>
              <a:t>oracle</a:t>
            </a:r>
            <a:r>
              <a:rPr lang="zh-CN" altLang="zh-CN" sz="1200" dirty="0"/>
              <a:t>支持的事务隔离级别：未提交读（</a:t>
            </a:r>
            <a:r>
              <a:rPr lang="en-US" altLang="zh-CN" sz="1200" dirty="0"/>
              <a:t>read uncommitted</a:t>
            </a:r>
            <a:r>
              <a:rPr lang="zh-CN" altLang="zh-CN" sz="1200" dirty="0"/>
              <a:t>）、串行（</a:t>
            </a:r>
            <a:r>
              <a:rPr lang="en-US" altLang="zh-CN" sz="1200" dirty="0" err="1"/>
              <a:t>serializable</a:t>
            </a:r>
            <a:r>
              <a:rPr lang="zh-CN" altLang="zh-CN" sz="1200" dirty="0"/>
              <a:t>）、只读（</a:t>
            </a:r>
            <a:r>
              <a:rPr lang="en-US" altLang="zh-CN" sz="1200" dirty="0"/>
              <a:t>read only </a:t>
            </a:r>
            <a:r>
              <a:rPr lang="zh-CN" altLang="zh-CN" sz="1200" dirty="0"/>
              <a:t>）</a:t>
            </a:r>
          </a:p>
          <a:p>
            <a:pPr marL="171450" indent="-171450">
              <a:buFont typeface="Arial" pitchFamily="34" charset="0"/>
              <a:buChar char="•"/>
            </a:pP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2089350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4"/>
                                        </p:tgtEl>
                                        <p:attrNameLst>
                                          <p:attrName>ppt_y</p:attrName>
                                        </p:attrNameLst>
                                      </p:cBhvr>
                                      <p:tavLst>
                                        <p:tav tm="0">
                                          <p:val>
                                            <p:strVal val="#ppt_y"/>
                                          </p:val>
                                        </p:tav>
                                        <p:tav tm="100000">
                                          <p:val>
                                            <p:strVal val="#ppt_y"/>
                                          </p:val>
                                        </p:tav>
                                      </p:tavLst>
                                    </p:anim>
                                    <p:anim calcmode="lin" valueType="num">
                                      <p:cBhvr>
                                        <p:cTn id="9"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4"/>
                                        </p:tgtEl>
                                      </p:cBhvr>
                                    </p:animEffect>
                                  </p:childTnLst>
                                </p:cTn>
                              </p:par>
                            </p:childTnLst>
                          </p:cTn>
                        </p:par>
                        <p:par>
                          <p:cTn id="12" fill="hold">
                            <p:stCondLst>
                              <p:cond delay="16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2100"/>
                            </p:stCondLst>
                            <p:childTnLst>
                              <p:par>
                                <p:cTn id="17" presetID="10" presetClass="entr" presetSubtype="0" fill="hold" grpId="0" nodeType="after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fade">
                                      <p:cBhvr>
                                        <p:cTn id="19" dur="500"/>
                                        <p:tgtEl>
                                          <p:spTgt spid="21">
                                            <p:txEl>
                                              <p:pRg st="0" end="0"/>
                                            </p:txEl>
                                          </p:spTgt>
                                        </p:tgtEl>
                                      </p:cBhvr>
                                    </p:animEffect>
                                  </p:childTnLst>
                                </p:cTn>
                              </p:par>
                            </p:childTnLst>
                          </p:cTn>
                        </p:par>
                        <p:par>
                          <p:cTn id="20" fill="hold">
                            <p:stCondLst>
                              <p:cond delay="2600"/>
                            </p:stCondLst>
                            <p:childTnLst>
                              <p:par>
                                <p:cTn id="21" presetID="53" presetClass="entr" presetSubtype="16"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childTnLst>
                          </p:cTn>
                        </p:par>
                        <p:par>
                          <p:cTn id="26" fill="hold">
                            <p:stCondLst>
                              <p:cond delay="3100"/>
                            </p:stCondLst>
                            <p:childTnLst>
                              <p:par>
                                <p:cTn id="27" presetID="22" presetClass="entr" presetSubtype="1"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up)">
                                      <p:cBhvr>
                                        <p:cTn id="29" dur="500"/>
                                        <p:tgtEl>
                                          <p:spTgt spid="2"/>
                                        </p:tgtEl>
                                      </p:cBhvr>
                                    </p:animEffect>
                                  </p:childTnLst>
                                </p:cTn>
                              </p:par>
                            </p:childTnLst>
                          </p:cTn>
                        </p:par>
                        <p:par>
                          <p:cTn id="30" fill="hold">
                            <p:stCondLst>
                              <p:cond delay="3600"/>
                            </p:stCondLst>
                            <p:childTnLst>
                              <p:par>
                                <p:cTn id="31" presetID="18" presetClass="entr" presetSubtype="6" fill="hold" grpId="0" nodeType="after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strips(downRight)">
                                      <p:cBhvr>
                                        <p:cTn id="33" dur="500"/>
                                        <p:tgtEl>
                                          <p:spTgt spid="22">
                                            <p:txEl>
                                              <p:pRg st="0" end="0"/>
                                            </p:txEl>
                                          </p:spTgt>
                                        </p:tgtEl>
                                      </p:cBhvr>
                                    </p:animEffect>
                                  </p:childTnLst>
                                </p:cTn>
                              </p:par>
                            </p:childTnLst>
                          </p:cTn>
                        </p:par>
                        <p:par>
                          <p:cTn id="34" fill="hold">
                            <p:stCondLst>
                              <p:cond delay="41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par>
                          <p:cTn id="38" fill="hold">
                            <p:stCondLst>
                              <p:cond delay="4600"/>
                            </p:stCondLst>
                            <p:childTnLst>
                              <p:par>
                                <p:cTn id="39" presetID="10"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par>
                          <p:cTn id="42" fill="hold">
                            <p:stCondLst>
                              <p:cond delay="5100"/>
                            </p:stCondLst>
                            <p:childTnLst>
                              <p:par>
                                <p:cTn id="43" presetID="53" presetClass="entr" presetSubtype="16"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Effect transition="in" filter="fade">
                                      <p:cBhvr>
                                        <p:cTn id="47" dur="500"/>
                                        <p:tgtEl>
                                          <p:spTgt spid="13"/>
                                        </p:tgtEl>
                                      </p:cBhvr>
                                    </p:animEffect>
                                  </p:childTnLst>
                                </p:cTn>
                              </p:par>
                            </p:childTnLst>
                          </p:cTn>
                        </p:par>
                        <p:par>
                          <p:cTn id="48" fill="hold">
                            <p:stCondLst>
                              <p:cond delay="5600"/>
                            </p:stCondLst>
                            <p:childTnLst>
                              <p:par>
                                <p:cTn id="49" presetID="22" presetClass="entr" presetSubtype="1"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up)">
                                      <p:cBhvr>
                                        <p:cTn id="51" dur="500"/>
                                        <p:tgtEl>
                                          <p:spTgt spid="3"/>
                                        </p:tgtEl>
                                      </p:cBhvr>
                                    </p:animEffect>
                                  </p:childTnLst>
                                </p:cTn>
                              </p:par>
                            </p:childTnLst>
                          </p:cTn>
                        </p:par>
                        <p:par>
                          <p:cTn id="52" fill="hold">
                            <p:stCondLst>
                              <p:cond delay="6100"/>
                            </p:stCondLst>
                            <p:childTnLst>
                              <p:par>
                                <p:cTn id="53" presetID="18" presetClass="entr" presetSubtype="6"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strips(downRight)">
                                      <p:cBhvr>
                                        <p:cTn id="55" dur="500"/>
                                        <p:tgtEl>
                                          <p:spTgt spid="25"/>
                                        </p:tgtEl>
                                      </p:cBhvr>
                                    </p:animEffect>
                                  </p:childTnLst>
                                </p:cTn>
                              </p:par>
                            </p:childTnLst>
                          </p:cTn>
                        </p:par>
                        <p:par>
                          <p:cTn id="56" fill="hold">
                            <p:stCondLst>
                              <p:cond delay="6600"/>
                            </p:stCondLst>
                            <p:childTnLst>
                              <p:par>
                                <p:cTn id="57" presetID="10" presetClass="entr" presetSubtype="0" fill="hold" grpId="0" nodeType="after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par>
                          <p:cTn id="60" fill="hold">
                            <p:stCondLst>
                              <p:cond delay="71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par>
                          <p:cTn id="64" fill="hold">
                            <p:stCondLst>
                              <p:cond delay="7600"/>
                            </p:stCondLst>
                            <p:childTnLst>
                              <p:par>
                                <p:cTn id="65" presetID="10" presetClass="entr" presetSubtype="0" fill="hold" grpId="0" nodeType="after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childTnLst>
                          </p:cTn>
                        </p:par>
                        <p:par>
                          <p:cTn id="71" fill="hold">
                            <p:stCondLst>
                              <p:cond delay="8100"/>
                            </p:stCondLst>
                            <p:childTnLst>
                              <p:par>
                                <p:cTn id="72" presetID="22" presetClass="entr" presetSubtype="1" fill="hold" grpId="0" nodeType="after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wipe(up)">
                                      <p:cBhvr>
                                        <p:cTn id="74" dur="500"/>
                                        <p:tgtEl>
                                          <p:spTgt spid="4"/>
                                        </p:tgtEl>
                                      </p:cBhvr>
                                    </p:animEffect>
                                  </p:childTnLst>
                                </p:cTn>
                              </p:par>
                            </p:childTnLst>
                          </p:cTn>
                        </p:par>
                        <p:par>
                          <p:cTn id="75" fill="hold">
                            <p:stCondLst>
                              <p:cond delay="8600"/>
                            </p:stCondLst>
                            <p:childTnLst>
                              <p:par>
                                <p:cTn id="76" presetID="18" presetClass="entr" presetSubtype="6"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strips(downRight)">
                                      <p:cBhvr>
                                        <p:cTn id="78" dur="500"/>
                                        <p:tgtEl>
                                          <p:spTgt spid="26"/>
                                        </p:tgtEl>
                                      </p:cBhvr>
                                    </p:animEffect>
                                  </p:childTnLst>
                                </p:cTn>
                              </p:par>
                            </p:childTnLst>
                          </p:cTn>
                        </p:par>
                        <p:par>
                          <p:cTn id="79" fill="hold">
                            <p:stCondLst>
                              <p:cond delay="9100"/>
                            </p:stCondLst>
                            <p:childTnLst>
                              <p:par>
                                <p:cTn id="80" presetID="10" presetClass="entr" presetSubtype="0" fill="hold" grpId="0" nodeType="after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par>
                          <p:cTn id="83" fill="hold">
                            <p:stCondLst>
                              <p:cond delay="9600"/>
                            </p:stCondLst>
                            <p:childTnLst>
                              <p:par>
                                <p:cTn id="84" presetID="10" presetClass="entr" presetSubtype="0"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childTnLst>
                          </p:cTn>
                        </p:par>
                        <p:par>
                          <p:cTn id="87" fill="hold">
                            <p:stCondLst>
                              <p:cond delay="10100"/>
                            </p:stCondLst>
                            <p:childTnLst>
                              <p:par>
                                <p:cTn id="88" presetID="53" presetClass="entr" presetSubtype="16" fill="hold" nodeType="afterEffect">
                                  <p:stCondLst>
                                    <p:cond delay="0"/>
                                  </p:stCondLst>
                                  <p:childTnLst>
                                    <p:set>
                                      <p:cBhvr>
                                        <p:cTn id="89" dur="1" fill="hold">
                                          <p:stCondLst>
                                            <p:cond delay="0"/>
                                          </p:stCondLst>
                                        </p:cTn>
                                        <p:tgtEl>
                                          <p:spTgt spid="18"/>
                                        </p:tgtEl>
                                        <p:attrNameLst>
                                          <p:attrName>style.visibility</p:attrName>
                                        </p:attrNameLst>
                                      </p:cBhvr>
                                      <p:to>
                                        <p:strVal val="visible"/>
                                      </p:to>
                                    </p:set>
                                    <p:anim calcmode="lin" valueType="num">
                                      <p:cBhvr>
                                        <p:cTn id="90" dur="500" fill="hold"/>
                                        <p:tgtEl>
                                          <p:spTgt spid="18"/>
                                        </p:tgtEl>
                                        <p:attrNameLst>
                                          <p:attrName>ppt_w</p:attrName>
                                        </p:attrNameLst>
                                      </p:cBhvr>
                                      <p:tavLst>
                                        <p:tav tm="0">
                                          <p:val>
                                            <p:fltVal val="0"/>
                                          </p:val>
                                        </p:tav>
                                        <p:tav tm="100000">
                                          <p:val>
                                            <p:strVal val="#ppt_w"/>
                                          </p:val>
                                        </p:tav>
                                      </p:tavLst>
                                    </p:anim>
                                    <p:anim calcmode="lin" valueType="num">
                                      <p:cBhvr>
                                        <p:cTn id="91" dur="500" fill="hold"/>
                                        <p:tgtEl>
                                          <p:spTgt spid="18"/>
                                        </p:tgtEl>
                                        <p:attrNameLst>
                                          <p:attrName>ppt_h</p:attrName>
                                        </p:attrNameLst>
                                      </p:cBhvr>
                                      <p:tavLst>
                                        <p:tav tm="0">
                                          <p:val>
                                            <p:fltVal val="0"/>
                                          </p:val>
                                        </p:tav>
                                        <p:tav tm="100000">
                                          <p:val>
                                            <p:strVal val="#ppt_h"/>
                                          </p:val>
                                        </p:tav>
                                      </p:tavLst>
                                    </p:anim>
                                    <p:animEffect transition="in" filter="fade">
                                      <p:cBhvr>
                                        <p:cTn id="92" dur="500"/>
                                        <p:tgtEl>
                                          <p:spTgt spid="18"/>
                                        </p:tgtEl>
                                      </p:cBhvr>
                                    </p:animEffect>
                                  </p:childTnLst>
                                </p:cTn>
                              </p:par>
                            </p:childTnLst>
                          </p:cTn>
                        </p:par>
                        <p:par>
                          <p:cTn id="93" fill="hold">
                            <p:stCondLst>
                              <p:cond delay="10600"/>
                            </p:stCondLst>
                            <p:childTnLst>
                              <p:par>
                                <p:cTn id="94" presetID="22" presetClass="entr" presetSubtype="1" fill="hold" grpId="0" nodeType="after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wipe(up)">
                                      <p:cBhvr>
                                        <p:cTn id="96" dur="500"/>
                                        <p:tgtEl>
                                          <p:spTgt spid="5"/>
                                        </p:tgtEl>
                                      </p:cBhvr>
                                    </p:animEffect>
                                  </p:childTnLst>
                                </p:cTn>
                              </p:par>
                            </p:childTnLst>
                          </p:cTn>
                        </p:par>
                        <p:par>
                          <p:cTn id="97" fill="hold">
                            <p:stCondLst>
                              <p:cond delay="11100"/>
                            </p:stCondLst>
                            <p:childTnLst>
                              <p:par>
                                <p:cTn id="98" presetID="18" presetClass="entr" presetSubtype="6" fill="hold" grpId="0" nodeType="after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strips(downRight)">
                                      <p:cBhvr>
                                        <p:cTn id="10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0" grpId="0" animBg="1"/>
      <p:bldP spid="11" grpId="0" animBg="1"/>
      <p:bldP spid="12" grpId="0" animBg="1"/>
      <p:bldP spid="21" grpId="0" build="p"/>
      <p:bldP spid="22" grpId="0" build="p"/>
      <p:bldP spid="23" grpId="0"/>
      <p:bldP spid="24" grpId="0"/>
      <p:bldP spid="25" grpId="0"/>
      <p:bldP spid="26" grpId="0"/>
      <p:bldP spid="27" grpId="0"/>
      <p:bldP spid="29" grpId="0"/>
      <p:bldP spid="30" grpId="0" animBg="1"/>
      <p:bldP spid="32" grpId="0" animBg="1"/>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 xmlns:a16="http://schemas.microsoft.com/office/drawing/2014/main" id="{C21B6D55-9928-4D88-AC59-EEE0A2228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a:solidFill>
                    <a:schemeClr val="bg1">
                      <a:lumMod val="95000"/>
                    </a:schemeClr>
                  </a:solidFill>
                  <a:latin typeface="Impact" panose="020B0806030902050204" pitchFamily="34" charset="0"/>
                </a:rPr>
                <a:t>02</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7976" y="2046770"/>
            <a:ext cx="5050408" cy="1177247"/>
          </a:xfrm>
          <a:prstGeom prst="rect">
            <a:avLst/>
          </a:prstGeom>
          <a:noFill/>
        </p:spPr>
        <p:txBody>
          <a:bodyPr wrap="square" lIns="68584" tIns="34291" rIns="68584" bIns="34291" rtlCol="0">
            <a:spAutoFit/>
          </a:bodyPr>
          <a:lstStyle/>
          <a:p>
            <a:r>
              <a:rPr lang="zh-CN" altLang="en-US" sz="3600" b="1" dirty="0" smtClean="0">
                <a:solidFill>
                  <a:schemeClr val="bg1"/>
                </a:solidFill>
                <a:latin typeface="微软雅黑" panose="020B0503020204020204" pitchFamily="34" charset="-122"/>
                <a:ea typeface="微软雅黑" panose="020B0503020204020204" pitchFamily="34" charset="-122"/>
              </a:rPr>
              <a:t>确定</a:t>
            </a:r>
            <a:r>
              <a:rPr lang="en-US" altLang="zh-CN" sz="3600" b="1" dirty="0" smtClean="0">
                <a:solidFill>
                  <a:schemeClr val="bg1"/>
                </a:solidFill>
                <a:latin typeface="微软雅黑" panose="020B0503020204020204" pitchFamily="34" charset="-122"/>
                <a:ea typeface="微软雅黑" panose="020B0503020204020204" pitchFamily="34" charset="-122"/>
              </a:rPr>
              <a:t>SQL</a:t>
            </a:r>
            <a:r>
              <a:rPr lang="zh-CN" altLang="en-US" sz="3600" b="1" dirty="0" smtClean="0">
                <a:solidFill>
                  <a:schemeClr val="bg1"/>
                </a:solidFill>
                <a:latin typeface="微软雅黑" panose="020B0503020204020204" pitchFamily="34" charset="-122"/>
                <a:ea typeface="微软雅黑" panose="020B0503020204020204" pitchFamily="34" charset="-122"/>
              </a:rPr>
              <a:t>瓶颈</a:t>
            </a:r>
            <a:endParaRPr lang="zh-CN" altLang="en-US" sz="3600" b="1" dirty="0">
              <a:solidFill>
                <a:schemeClr val="bg1"/>
              </a:solidFill>
              <a:latin typeface="微软雅黑" panose="020B0503020204020204" pitchFamily="34" charset="-122"/>
              <a:ea typeface="微软雅黑" panose="020B0503020204020204" pitchFamily="34" charset="-122"/>
            </a:endParaRPr>
          </a:p>
          <a:p>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2977976" y="2698179"/>
            <a:ext cx="3075708" cy="315473"/>
          </a:xfrm>
          <a:prstGeom prst="rect">
            <a:avLst/>
          </a:prstGeom>
          <a:noFill/>
        </p:spPr>
        <p:txBody>
          <a:bodyPr wrap="square" lIns="68584" tIns="34291" rIns="68584" bIns="34291" rtlCol="0">
            <a:spAutoFit/>
          </a:bodyPr>
          <a:lstStyle/>
          <a:p>
            <a:pPr eaLnBrk="0" hangingPunct="0"/>
            <a:r>
              <a:rPr lang="zh-CN" altLang="en-US" sz="1600" dirty="0">
                <a:solidFill>
                  <a:schemeClr val="bg1"/>
                </a:solidFill>
                <a:latin typeface="微软雅黑" pitchFamily="34" charset="-122"/>
                <a:ea typeface="微软雅黑" pitchFamily="34" charset="-122"/>
                <a:sym typeface="微软雅黑" pitchFamily="34" charset="-122"/>
              </a:rPr>
              <a:t>点击此处添加副标题文本内容</a:t>
            </a:r>
          </a:p>
        </p:txBody>
      </p:sp>
      <p:grpSp>
        <p:nvGrpSpPr>
          <p:cNvPr id="10" name="组合 9"/>
          <p:cNvGrpSpPr/>
          <p:nvPr/>
        </p:nvGrpSpPr>
        <p:grpSpPr>
          <a:xfrm>
            <a:off x="5940152" y="1274820"/>
            <a:ext cx="432048" cy="432834"/>
            <a:chOff x="6084168" y="1274820"/>
            <a:chExt cx="432048" cy="432834"/>
          </a:xfrm>
        </p:grpSpPr>
        <p:sp>
          <p:nvSpPr>
            <p:cNvPr id="1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3" name="组合 12"/>
          <p:cNvGrpSpPr/>
          <p:nvPr/>
        </p:nvGrpSpPr>
        <p:grpSpPr>
          <a:xfrm>
            <a:off x="4644008" y="1275213"/>
            <a:ext cx="432048" cy="432048"/>
            <a:chOff x="4788024" y="1275213"/>
            <a:chExt cx="432048" cy="432048"/>
          </a:xfrm>
        </p:grpSpPr>
        <p:sp>
          <p:nvSpPr>
            <p:cNvPr id="1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6" name="组合 15"/>
          <p:cNvGrpSpPr/>
          <p:nvPr/>
        </p:nvGrpSpPr>
        <p:grpSpPr>
          <a:xfrm>
            <a:off x="5292080" y="1274820"/>
            <a:ext cx="432833" cy="432834"/>
            <a:chOff x="5436096" y="1274820"/>
            <a:chExt cx="432833" cy="432834"/>
          </a:xfrm>
        </p:grpSpPr>
        <p:sp>
          <p:nvSpPr>
            <p:cNvPr id="17"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9" name="组合 18"/>
          <p:cNvGrpSpPr/>
          <p:nvPr/>
        </p:nvGrpSpPr>
        <p:grpSpPr>
          <a:xfrm>
            <a:off x="3347864" y="1274820"/>
            <a:ext cx="432833" cy="432834"/>
            <a:chOff x="3491880" y="1274820"/>
            <a:chExt cx="432833" cy="432834"/>
          </a:xfrm>
        </p:grpSpPr>
        <p:sp>
          <p:nvSpPr>
            <p:cNvPr id="2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22" name="组合 21"/>
          <p:cNvGrpSpPr/>
          <p:nvPr/>
        </p:nvGrpSpPr>
        <p:grpSpPr>
          <a:xfrm>
            <a:off x="3995936" y="1274820"/>
            <a:ext cx="432833" cy="432834"/>
            <a:chOff x="4139952" y="1274820"/>
            <a:chExt cx="432833" cy="432834"/>
          </a:xfrm>
        </p:grpSpPr>
        <p:sp>
          <p:nvSpPr>
            <p:cNvPr id="23"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4"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38367182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53" presetClass="entr" presetSubtype="16"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nodeType="withEffect">
                                  <p:stCondLst>
                                    <p:cond delay="4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6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nodeType="withEffect">
                                  <p:stCondLst>
                                    <p:cond delay="8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210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49"/>
                                        </p:tgtEl>
                                        <p:attrNameLst>
                                          <p:attrName>style.visibility</p:attrName>
                                        </p:attrNameLst>
                                      </p:cBhvr>
                                      <p:to>
                                        <p:strVal val="visible"/>
                                      </p:to>
                                    </p:set>
                                    <p:animEffect transition="in" filter="wipe(left)">
                                      <p:cBhvr>
                                        <p:cTn id="38" dur="200"/>
                                        <p:tgtEl>
                                          <p:spTgt spid="49"/>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49"/>
                                        </p:tgtEl>
                                      </p:cBhvr>
                                      <p:to x="80000" y="100000"/>
                                    </p:animScale>
                                    <p:anim by="(#ppt_w*0.10)" calcmode="lin" valueType="num">
                                      <p:cBhvr>
                                        <p:cTn id="41" dur="50" autoRev="1" fill="hold">
                                          <p:stCondLst>
                                            <p:cond delay="0"/>
                                          </p:stCondLst>
                                        </p:cTn>
                                        <p:tgtEl>
                                          <p:spTgt spid="49"/>
                                        </p:tgtEl>
                                        <p:attrNameLst>
                                          <p:attrName>ppt_x</p:attrName>
                                        </p:attrNameLst>
                                      </p:cBhvr>
                                    </p:anim>
                                    <p:anim by="(-#ppt_w*0.10)" calcmode="lin" valueType="num">
                                      <p:cBhvr>
                                        <p:cTn id="42" dur="50" autoRev="1" fill="hold">
                                          <p:stCondLst>
                                            <p:cond delay="0"/>
                                          </p:stCondLst>
                                        </p:cTn>
                                        <p:tgtEl>
                                          <p:spTgt spid="49"/>
                                        </p:tgtEl>
                                        <p:attrNameLst>
                                          <p:attrName>ppt_y</p:attrName>
                                        </p:attrNameLst>
                                      </p:cBhvr>
                                    </p:anim>
                                    <p:animRot by="-480000">
                                      <p:cBhvr>
                                        <p:cTn id="43" dur="50" autoRev="1" fill="hold">
                                          <p:stCondLst>
                                            <p:cond delay="0"/>
                                          </p:stCondLst>
                                        </p:cTn>
                                        <p:tgtEl>
                                          <p:spTgt spid="49"/>
                                        </p:tgtEl>
                                        <p:attrNameLst>
                                          <p:attrName>r</p:attrName>
                                        </p:attrNameLst>
                                      </p:cBhvr>
                                    </p:animRot>
                                  </p:childTnLst>
                                </p:cTn>
                              </p:par>
                            </p:childTnLst>
                          </p:cTn>
                        </p:par>
                        <p:par>
                          <p:cTn id="44" fill="hold">
                            <p:stCondLst>
                              <p:cond delay="2660"/>
                            </p:stCondLst>
                            <p:childTnLst>
                              <p:par>
                                <p:cTn id="45" presetID="22" presetClass="entr" presetSubtype="8" fill="hold" grpId="0" nodeType="afterEffect">
                                  <p:stCondLst>
                                    <p:cond delay="0"/>
                                  </p:stCondLst>
                                  <p:iterate type="lt">
                                    <p:tmPct val="30000"/>
                                  </p:iterate>
                                  <p:childTnLst>
                                    <p:set>
                                      <p:cBhvr>
                                        <p:cTn id="46" dur="1" fill="hold">
                                          <p:stCondLst>
                                            <p:cond delay="0"/>
                                          </p:stCondLst>
                                        </p:cTn>
                                        <p:tgtEl>
                                          <p:spTgt spid="50"/>
                                        </p:tgtEl>
                                        <p:attrNameLst>
                                          <p:attrName>style.visibility</p:attrName>
                                        </p:attrNameLst>
                                      </p:cBhvr>
                                      <p:to>
                                        <p:strVal val="visible"/>
                                      </p:to>
                                    </p:set>
                                    <p:animEffect transition="in" filter="wipe(left)">
                                      <p:cBhvr>
                                        <p:cTn id="47" dur="200"/>
                                        <p:tgtEl>
                                          <p:spTgt spid="50"/>
                                        </p:tgtEl>
                                      </p:cBhvr>
                                    </p:animEffect>
                                  </p:childTnLst>
                                </p:cTn>
                              </p:par>
                              <p:par>
                                <p:cTn id="48" presetID="36" presetClass="emph" presetSubtype="0" fill="hold" grpId="1" nodeType="withEffect">
                                  <p:stCondLst>
                                    <p:cond delay="0"/>
                                  </p:stCondLst>
                                  <p:iterate type="lt">
                                    <p:tmPct val="30000"/>
                                  </p:iterate>
                                  <p:childTnLst>
                                    <p:animScale>
                                      <p:cBhvr>
                                        <p:cTn id="49" dur="50" autoRev="1" fill="hold">
                                          <p:stCondLst>
                                            <p:cond delay="0"/>
                                          </p:stCondLst>
                                        </p:cTn>
                                        <p:tgtEl>
                                          <p:spTgt spid="50"/>
                                        </p:tgtEl>
                                      </p:cBhvr>
                                      <p:to x="80000" y="100000"/>
                                    </p:animScale>
                                    <p:anim by="(#ppt_w*0.10)" calcmode="lin" valueType="num">
                                      <p:cBhvr>
                                        <p:cTn id="50" dur="50" autoRev="1" fill="hold">
                                          <p:stCondLst>
                                            <p:cond delay="0"/>
                                          </p:stCondLst>
                                        </p:cTn>
                                        <p:tgtEl>
                                          <p:spTgt spid="50"/>
                                        </p:tgtEl>
                                        <p:attrNameLst>
                                          <p:attrName>ppt_x</p:attrName>
                                        </p:attrNameLst>
                                      </p:cBhvr>
                                    </p:anim>
                                    <p:anim by="(-#ppt_w*0.10)" calcmode="lin" valueType="num">
                                      <p:cBhvr>
                                        <p:cTn id="51" dur="50" autoRev="1" fill="hold">
                                          <p:stCondLst>
                                            <p:cond delay="0"/>
                                          </p:stCondLst>
                                        </p:cTn>
                                        <p:tgtEl>
                                          <p:spTgt spid="50"/>
                                        </p:tgtEl>
                                        <p:attrNameLst>
                                          <p:attrName>ppt_y</p:attrName>
                                        </p:attrNameLst>
                                      </p:cBhvr>
                                    </p:anim>
                                    <p:animRot by="-480000">
                                      <p:cBhvr>
                                        <p:cTn id="52"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Write Your Title Here"/>
</p:tagLst>
</file>

<file path=ppt/theme/theme1.xml><?xml version="1.0" encoding="utf-8"?>
<a:theme xmlns:a="http://schemas.openxmlformats.org/drawingml/2006/main" name="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21990</TotalTime>
  <Words>3825</Words>
  <Application>Microsoft Office PowerPoint</Application>
  <PresentationFormat>全屏显示(16:9)</PresentationFormat>
  <Paragraphs>389</Paragraphs>
  <Slides>25</Slides>
  <Notes>25</Notes>
  <HiddenSlides>0</HiddenSlides>
  <MMClips>2</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25</vt:i4>
      </vt:variant>
    </vt:vector>
  </HeadingPairs>
  <TitlesOfParts>
    <vt:vector size="27" baseType="lpstr">
      <vt:lpstr>Office 主题</vt:lpstr>
      <vt:lpstr>程序包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覃事朗</cp:lastModifiedBy>
  <cp:revision>96</cp:revision>
  <dcterms:created xsi:type="dcterms:W3CDTF">2015-12-11T17:46:17Z</dcterms:created>
  <dcterms:modified xsi:type="dcterms:W3CDTF">2019-09-25T10:59:48Z</dcterms:modified>
</cp:coreProperties>
</file>